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31.png" ContentType="image/png"/>
  <Override PartName="/ppt/media/image29.png" ContentType="image/png"/>
  <Override PartName="/ppt/media/image27.jpeg" ContentType="image/jpeg"/>
  <Override PartName="/ppt/media/image26.png" ContentType="image/png"/>
  <Override PartName="/ppt/media/image25.png" ContentType="image/png"/>
  <Override PartName="/ppt/media/image24.jpeg" ContentType="image/jpeg"/>
  <Override PartName="/ppt/media/image9.png" ContentType="image/png"/>
  <Override PartName="/ppt/media/image10.png" ContentType="image/png"/>
  <Override PartName="/ppt/media/image23.png" ContentType="image/png"/>
  <Override PartName="/ppt/media/image8.png" ContentType="image/png"/>
  <Override PartName="/ppt/media/image30.jpeg" ContentType="image/jpeg"/>
  <Override PartName="/ppt/media/image2.png" ContentType="image/png"/>
  <Override PartName="/ppt/media/image22.png" ContentType="image/png"/>
  <Override PartName="/ppt/media/image6.png" ContentType="image/png"/>
  <Override PartName="/ppt/media/image16.jpeg" ContentType="image/jpeg"/>
  <Override PartName="/ppt/media/image1.png" ContentType="image/png"/>
  <Override PartName="/ppt/media/image3.png" ContentType="image/png"/>
  <Override PartName="/ppt/media/image4.png" ContentType="image/png"/>
  <Override PartName="/ppt/media/image11.png" ContentType="image/png"/>
  <Override PartName="/ppt/media/image28.png" ContentType="image/png"/>
  <Override PartName="/ppt/media/image18.jpeg" ContentType="image/jpeg"/>
  <Override PartName="/ppt/media/image12.png" ContentType="image/png"/>
  <Override PartName="/ppt/media/image13.png" ContentType="image/png"/>
  <Override PartName="/ppt/media/image14.png" ContentType="image/png"/>
  <Override PartName="/ppt/media/image7.jpeg" ContentType="image/jpeg"/>
  <Override PartName="/ppt/media/image15.png" ContentType="image/png"/>
  <Override PartName="/ppt/media/image17.png" ContentType="image/png"/>
  <Override PartName="/ppt/media/image19.png" ContentType="image/png"/>
  <Override PartName="/ppt/media/image5.png" ContentType="image/png"/>
  <Override PartName="/ppt/media/image20.png" ContentType="image/png"/>
  <Override PartName="/ppt/media/image21.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2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2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2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123" name="PlaceHolder 5"/>
          <p:cNvSpPr>
            <a:spLocks noGrp="1"/>
          </p:cNvSpPr>
          <p:nvPr>
            <p:ph type="sldNum"/>
          </p:nvPr>
        </p:nvSpPr>
        <p:spPr>
          <a:xfrm>
            <a:off x="4399200" y="9555480"/>
            <a:ext cx="3372840" cy="502560"/>
          </a:xfrm>
          <a:prstGeom prst="rect">
            <a:avLst/>
          </a:prstGeom>
        </p:spPr>
        <p:txBody>
          <a:bodyPr lIns="0" rIns="0" tIns="0" bIns="0" anchor="b"/>
          <a:p>
            <a:pPr algn="r"/>
            <a:fld id="{46AD38B1-FF1F-4E98-BE38-2DCDA26EF87C}"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93" name="TextShape 2"/>
          <p:cNvSpPr txBox="1"/>
          <p:nvPr/>
        </p:nvSpPr>
        <p:spPr>
          <a:xfrm>
            <a:off x="3884760" y="8685360"/>
            <a:ext cx="2971440" cy="458280"/>
          </a:xfrm>
          <a:prstGeom prst="rect">
            <a:avLst/>
          </a:prstGeom>
          <a:noFill/>
          <a:ln>
            <a:noFill/>
          </a:ln>
        </p:spPr>
        <p:txBody>
          <a:bodyPr anchor="b"/>
          <a:p>
            <a:pPr algn="r">
              <a:lnSpc>
                <a:spcPct val="100000"/>
              </a:lnSpc>
            </a:pPr>
            <a:fld id="{BF0FCD9F-F6F7-4621-BFA8-7718FFA418D4}"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PlaceHolder 1"/>
          <p:cNvSpPr>
            <a:spLocks noGrp="1"/>
          </p:cNvSpPr>
          <p:nvPr>
            <p:ph type="body"/>
          </p:nvPr>
        </p:nvSpPr>
        <p:spPr>
          <a:xfrm>
            <a:off x="685800" y="4400640"/>
            <a:ext cx="5486040" cy="3600000"/>
          </a:xfrm>
          <a:prstGeom prst="rect">
            <a:avLst/>
          </a:prstGeom>
        </p:spPr>
        <p:txBody>
          <a:bodyPr/>
          <a:p>
            <a:pPr>
              <a:lnSpc>
                <a:spcPct val="100000"/>
              </a:lnSpc>
            </a:pPr>
            <a:r>
              <a:rPr b="0" lang="en-US" sz="1200" spc="-1" strike="noStrike">
                <a:solidFill>
                  <a:srgbClr val="000000"/>
                </a:solidFill>
                <a:uFill>
                  <a:solidFill>
                    <a:srgbClr val="ffffff"/>
                  </a:solidFill>
                </a:uFill>
                <a:latin typeface="Calibri"/>
                <a:ea typeface="Calibri"/>
              </a:rPr>
              <a:t> </a:t>
            </a:r>
            <a:endParaRPr b="0" lang="en-US" sz="2000" spc="-1" strike="noStrike">
              <a:solidFill>
                <a:srgbClr val="000000"/>
              </a:solidFill>
              <a:uFill>
                <a:solidFill>
                  <a:srgbClr val="ffffff"/>
                </a:solidFill>
              </a:uFill>
              <a:latin typeface="Arial"/>
            </a:endParaRPr>
          </a:p>
        </p:txBody>
      </p:sp>
      <p:sp>
        <p:nvSpPr>
          <p:cNvPr id="195" name="TextShape 2"/>
          <p:cNvSpPr txBox="1"/>
          <p:nvPr/>
        </p:nvSpPr>
        <p:spPr>
          <a:xfrm>
            <a:off x="3884760" y="8685360"/>
            <a:ext cx="2971440" cy="458280"/>
          </a:xfrm>
          <a:prstGeom prst="rect">
            <a:avLst/>
          </a:prstGeom>
          <a:noFill/>
          <a:ln>
            <a:noFill/>
          </a:ln>
        </p:spPr>
        <p:txBody>
          <a:bodyPr anchor="b"/>
          <a:p>
            <a:pPr algn="r">
              <a:lnSpc>
                <a:spcPct val="100000"/>
              </a:lnSpc>
            </a:pPr>
            <a:fld id="{E0630D4C-97A9-4778-A859-86DB91465BCF}"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97" name="TextShape 2"/>
          <p:cNvSpPr txBox="1"/>
          <p:nvPr/>
        </p:nvSpPr>
        <p:spPr>
          <a:xfrm>
            <a:off x="3884760" y="8685360"/>
            <a:ext cx="2971440" cy="458280"/>
          </a:xfrm>
          <a:prstGeom prst="rect">
            <a:avLst/>
          </a:prstGeom>
          <a:noFill/>
          <a:ln>
            <a:noFill/>
          </a:ln>
        </p:spPr>
        <p:txBody>
          <a:bodyPr anchor="b"/>
          <a:p>
            <a:pPr algn="r">
              <a:lnSpc>
                <a:spcPct val="100000"/>
              </a:lnSpc>
            </a:pPr>
            <a:fld id="{7B52333F-46C1-4256-9F09-22CF04E77004}"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body"/>
          </p:nvPr>
        </p:nvSpPr>
        <p:spPr>
          <a:xfrm>
            <a:off x="685800" y="4400640"/>
            <a:ext cx="5486040" cy="360036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99" name="TextShape 2"/>
          <p:cNvSpPr txBox="1"/>
          <p:nvPr/>
        </p:nvSpPr>
        <p:spPr>
          <a:xfrm>
            <a:off x="3884760" y="8685360"/>
            <a:ext cx="2971440" cy="458280"/>
          </a:xfrm>
          <a:prstGeom prst="rect">
            <a:avLst/>
          </a:prstGeom>
          <a:noFill/>
          <a:ln>
            <a:noFill/>
          </a:ln>
        </p:spPr>
        <p:txBody>
          <a:bodyPr anchor="b"/>
          <a:p>
            <a:pPr algn="r">
              <a:lnSpc>
                <a:spcPct val="100000"/>
              </a:lnSpc>
            </a:pPr>
            <a:fld id="{2D9AB036-C83E-4E94-AEF0-D774E6FC46AD}"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body"/>
          </p:nvPr>
        </p:nvSpPr>
        <p:spPr>
          <a:xfrm>
            <a:off x="685800" y="4400640"/>
            <a:ext cx="5486040" cy="360036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01" name="TextShape 2"/>
          <p:cNvSpPr txBox="1"/>
          <p:nvPr/>
        </p:nvSpPr>
        <p:spPr>
          <a:xfrm>
            <a:off x="3884760" y="8685360"/>
            <a:ext cx="2971440" cy="458280"/>
          </a:xfrm>
          <a:prstGeom prst="rect">
            <a:avLst/>
          </a:prstGeom>
          <a:noFill/>
          <a:ln>
            <a:noFill/>
          </a:ln>
        </p:spPr>
        <p:txBody>
          <a:bodyPr anchor="b"/>
          <a:p>
            <a:pPr algn="r">
              <a:lnSpc>
                <a:spcPct val="100000"/>
              </a:lnSpc>
            </a:pPr>
            <a:fld id="{77E51A00-341A-4307-A81D-BB024F8B8953}"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PlaceHolder 1"/>
          <p:cNvSpPr>
            <a:spLocks noGrp="1"/>
          </p:cNvSpPr>
          <p:nvPr>
            <p:ph type="body"/>
          </p:nvPr>
        </p:nvSpPr>
        <p:spPr>
          <a:xfrm>
            <a:off x="685800" y="4400640"/>
            <a:ext cx="5486040" cy="360036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03" name="TextShape 2"/>
          <p:cNvSpPr txBox="1"/>
          <p:nvPr/>
        </p:nvSpPr>
        <p:spPr>
          <a:xfrm>
            <a:off x="3884760" y="8685360"/>
            <a:ext cx="2971440" cy="458280"/>
          </a:xfrm>
          <a:prstGeom prst="rect">
            <a:avLst/>
          </a:prstGeom>
          <a:noFill/>
          <a:ln>
            <a:noFill/>
          </a:ln>
        </p:spPr>
        <p:txBody>
          <a:bodyPr anchor="b"/>
          <a:p>
            <a:pPr algn="r">
              <a:lnSpc>
                <a:spcPct val="100000"/>
              </a:lnSpc>
            </a:pPr>
            <a:fld id="{7478F43A-0290-4EBA-9589-95D988ACAE87}"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body"/>
          </p:nvPr>
        </p:nvSpPr>
        <p:spPr>
          <a:xfrm>
            <a:off x="685800" y="4400640"/>
            <a:ext cx="5486040" cy="360036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05" name="TextShape 2"/>
          <p:cNvSpPr txBox="1"/>
          <p:nvPr/>
        </p:nvSpPr>
        <p:spPr>
          <a:xfrm>
            <a:off x="3884760" y="8685360"/>
            <a:ext cx="2971440" cy="458280"/>
          </a:xfrm>
          <a:prstGeom prst="rect">
            <a:avLst/>
          </a:prstGeom>
          <a:noFill/>
          <a:ln>
            <a:noFill/>
          </a:ln>
        </p:spPr>
        <p:txBody>
          <a:bodyPr anchor="b"/>
          <a:p>
            <a:pPr algn="r">
              <a:lnSpc>
                <a:spcPct val="100000"/>
              </a:lnSpc>
            </a:pPr>
            <a:fld id="{BB4B0D39-5BF9-425E-905D-5B9E9F33E688}" type="slidenum">
              <a:rPr b="0" lang="en-US" sz="1200" spc="-1" strike="noStrike">
                <a:solidFill>
                  <a:srgbClr val="000000"/>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183280" y="98748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5215320" y="987120"/>
            <a:ext cx="6107760" cy="4873320"/>
          </a:xfrm>
          <a:prstGeom prst="rect">
            <a:avLst/>
          </a:prstGeom>
          <a:ln>
            <a:noFill/>
          </a:ln>
        </p:spPr>
      </p:pic>
      <p:pic>
        <p:nvPicPr>
          <p:cNvPr id="38" name="" descr=""/>
          <p:cNvPicPr/>
          <p:nvPr/>
        </p:nvPicPr>
        <p:blipFill>
          <a:blip r:embed="rId3"/>
          <a:stretch/>
        </p:blipFill>
        <p:spPr>
          <a:xfrm>
            <a:off x="5215320" y="987120"/>
            <a:ext cx="6107760" cy="4873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6" name="PlaceHolder 2"/>
          <p:cNvSpPr>
            <a:spLocks noGrp="1"/>
          </p:cNvSpPr>
          <p:nvPr>
            <p:ph type="subTitle"/>
          </p:nvPr>
        </p:nvSpPr>
        <p:spPr>
          <a:xfrm>
            <a:off x="5183280" y="987480"/>
            <a:ext cx="6171840" cy="487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8"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0"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1" name="PlaceHolder 3"/>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839880" y="457200"/>
            <a:ext cx="3931920" cy="7417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183280" y="987480"/>
            <a:ext cx="6171840" cy="487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1"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3"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4"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5" name="PlaceHolder 4"/>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5183280" y="98748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0"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1"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2"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3" name="PlaceHolder 5"/>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7" name="" descr=""/>
          <p:cNvPicPr/>
          <p:nvPr/>
        </p:nvPicPr>
        <p:blipFill>
          <a:blip r:embed="rId2"/>
          <a:stretch/>
        </p:blipFill>
        <p:spPr>
          <a:xfrm>
            <a:off x="5215320" y="987120"/>
            <a:ext cx="6107760" cy="4873320"/>
          </a:xfrm>
          <a:prstGeom prst="rect">
            <a:avLst/>
          </a:prstGeom>
          <a:ln>
            <a:noFill/>
          </a:ln>
        </p:spPr>
      </p:pic>
      <p:pic>
        <p:nvPicPr>
          <p:cNvPr id="78" name="" descr=""/>
          <p:cNvPicPr/>
          <p:nvPr/>
        </p:nvPicPr>
        <p:blipFill>
          <a:blip r:embed="rId3"/>
          <a:stretch/>
        </p:blipFill>
        <p:spPr>
          <a:xfrm>
            <a:off x="5215320" y="987120"/>
            <a:ext cx="6107760" cy="48733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6" name="PlaceHolder 2"/>
          <p:cNvSpPr>
            <a:spLocks noGrp="1"/>
          </p:cNvSpPr>
          <p:nvPr>
            <p:ph type="subTitle"/>
          </p:nvPr>
        </p:nvSpPr>
        <p:spPr>
          <a:xfrm>
            <a:off x="5183280" y="987480"/>
            <a:ext cx="6171840" cy="487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0"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1" name="PlaceHolder 3"/>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839880" y="457200"/>
            <a:ext cx="3931920" cy="7417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6" name="PlaceHolder 3"/>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7" name="PlaceHolder 4"/>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9"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0"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1"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3"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4"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5" name="PlaceHolder 4"/>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7" name="PlaceHolder 2"/>
          <p:cNvSpPr>
            <a:spLocks noGrp="1"/>
          </p:cNvSpPr>
          <p:nvPr>
            <p:ph type="body"/>
          </p:nvPr>
        </p:nvSpPr>
        <p:spPr>
          <a:xfrm>
            <a:off x="5183280" y="98748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8" name="PlaceHolder 3"/>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2"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3" name="PlaceHolder 5"/>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5" name="PlaceHolder 2"/>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6" name="PlaceHolder 3"/>
          <p:cNvSpPr>
            <a:spLocks noGrp="1"/>
          </p:cNvSpPr>
          <p:nvPr>
            <p:ph type="body"/>
          </p:nvPr>
        </p:nvSpPr>
        <p:spPr>
          <a:xfrm>
            <a:off x="5183280" y="987480"/>
            <a:ext cx="617184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7" name="" descr=""/>
          <p:cNvPicPr/>
          <p:nvPr/>
        </p:nvPicPr>
        <p:blipFill>
          <a:blip r:embed="rId2"/>
          <a:stretch/>
        </p:blipFill>
        <p:spPr>
          <a:xfrm>
            <a:off x="5215320" y="987120"/>
            <a:ext cx="6107760" cy="4873320"/>
          </a:xfrm>
          <a:prstGeom prst="rect">
            <a:avLst/>
          </a:prstGeom>
          <a:ln>
            <a:noFill/>
          </a:ln>
        </p:spPr>
      </p:pic>
      <p:pic>
        <p:nvPicPr>
          <p:cNvPr id="118" name="" descr=""/>
          <p:cNvPicPr/>
          <p:nvPr/>
        </p:nvPicPr>
        <p:blipFill>
          <a:blip r:embed="rId3"/>
          <a:stretch/>
        </p:blipFill>
        <p:spPr>
          <a:xfrm>
            <a:off x="5215320" y="987120"/>
            <a:ext cx="6107760" cy="487332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9880" y="457200"/>
            <a:ext cx="3931920" cy="74170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1832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83458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183280" y="987480"/>
            <a:ext cx="3011760" cy="48733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8345880" y="353340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9880" y="457200"/>
            <a:ext cx="3931920" cy="159984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1832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8345880" y="987480"/>
            <a:ext cx="301176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183280" y="3533400"/>
            <a:ext cx="6171840" cy="232452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1" name="PlaceHolder 2"/>
          <p:cNvSpPr>
            <a:spLocks noGrp="1"/>
          </p:cNvSpPr>
          <p:nvPr>
            <p:ph type="dt"/>
          </p:nvPr>
        </p:nvSpPr>
        <p:spPr>
          <a:xfrm>
            <a:off x="838080" y="6356520"/>
            <a:ext cx="27428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916E9764-EE23-40F9-AA4C-1630A7904292}" type="slidenum">
              <a:rPr b="0" lang="en-US" sz="1200" spc="-1" strike="noStrike">
                <a:solidFill>
                  <a:srgbClr val="888888"/>
                </a:solidFill>
                <a:uFill>
                  <a:solidFill>
                    <a:srgbClr val="ffffff"/>
                  </a:solidFill>
                </a:uFill>
                <a:latin typeface="Calibri"/>
                <a:ea typeface="Calibri"/>
              </a:rPr>
              <a:t>&lt;number&gt;</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a:t>
            </a:r>
            <a:r>
              <a:rPr b="0" lang="en-US" sz="2000" spc="-1" strike="noStrike">
                <a:solidFill>
                  <a:srgbClr val="000000"/>
                </a:solidFill>
                <a:uFill>
                  <a:solidFill>
                    <a:srgbClr val="ffffff"/>
                  </a:solidFill>
                </a:uFill>
                <a:latin typeface="Arial"/>
              </a:rPr>
              <a:t>Outline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a:t>
            </a:r>
            <a:r>
              <a:rPr b="0" lang="en-US" sz="2000" spc="-1" strike="noStrike">
                <a:solidFill>
                  <a:srgbClr val="000000"/>
                </a:solidFill>
                <a:uFill>
                  <a:solidFill>
                    <a:srgbClr val="ffffff"/>
                  </a:solidFill>
                </a:uFill>
                <a:latin typeface="Arial"/>
              </a:rPr>
              <a:t>nth </a:t>
            </a:r>
            <a:r>
              <a:rPr b="0" lang="en-US" sz="2000" spc="-1" strike="noStrike">
                <a:solidFill>
                  <a:srgbClr val="000000"/>
                </a:solidFill>
                <a:uFill>
                  <a:solidFill>
                    <a:srgbClr val="ffffff"/>
                  </a:solidFill>
                </a:uFill>
                <a:latin typeface="Arial"/>
              </a:rPr>
              <a:t>Outlin</a:t>
            </a:r>
            <a:r>
              <a:rPr b="0" lang="en-US" sz="2000" spc="-1" strike="noStrike">
                <a:solidFill>
                  <a:srgbClr val="000000"/>
                </a:solidFill>
                <a:uFill>
                  <a:solidFill>
                    <a:srgbClr val="ffffff"/>
                  </a:solidFill>
                </a:uFill>
                <a:latin typeface="Arial"/>
              </a:rPr>
              <a:t>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838080" y="1825560"/>
            <a:ext cx="5181120" cy="4350960"/>
          </a:xfrm>
          <a:prstGeom prst="rect">
            <a:avLst/>
          </a:prstGeom>
        </p:spPr>
        <p:txBody>
          <a:bodyPr tIns="91440" bIns="9144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800" spc="-1" strike="noStrike">
                <a:solidFill>
                  <a:srgbClr val="000000"/>
                </a:solidFill>
                <a:uFill>
                  <a:solidFill>
                    <a:srgbClr val="ffffff"/>
                  </a:solidFill>
                </a:uFill>
                <a:latin typeface="Arial"/>
              </a:rPr>
              <a:t>Third Outline Level</a:t>
            </a:r>
            <a:endParaRPr b="0" lang="en-US" sz="2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800" spc="-1" strike="noStrike">
                <a:solidFill>
                  <a:srgbClr val="000000"/>
                </a:solidFill>
                <a:uFill>
                  <a:solidFill>
                    <a:srgbClr val="ffffff"/>
                  </a:solidFill>
                </a:uFill>
                <a:latin typeface="Arial"/>
              </a:rPr>
              <a:t>Fourth Outline Level</a:t>
            </a:r>
            <a:endParaRPr b="0" lang="en-US" sz="2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Fifth Outline Level</a:t>
            </a:r>
            <a:endParaRPr b="0" lang="en-US" sz="2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Sixth Outline Level</a:t>
            </a:r>
            <a:endParaRPr b="0" lang="en-US" sz="2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Seventh Outline Level</a:t>
            </a:r>
            <a:endParaRPr b="0" lang="en-US" sz="28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6172200" y="1825560"/>
            <a:ext cx="5181120" cy="4350960"/>
          </a:xfrm>
          <a:prstGeom prst="rect">
            <a:avLst/>
          </a:prstGeom>
        </p:spPr>
        <p:txBody>
          <a:bodyPr tIns="91440" bIns="9144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Arial"/>
              </a:rPr>
              <a:t>Click to edit the outline text format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800" spc="-1" strike="noStrike">
                <a:solidFill>
                  <a:srgbClr val="000000"/>
                </a:solidFill>
                <a:uFill>
                  <a:solidFill>
                    <a:srgbClr val="ffffff"/>
                  </a:solidFill>
                </a:uFill>
                <a:latin typeface="Arial"/>
              </a:rPr>
              <a:t>Third Outline Level</a:t>
            </a:r>
            <a:endParaRPr b="0" lang="en-US" sz="2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800" spc="-1" strike="noStrike">
                <a:solidFill>
                  <a:srgbClr val="000000"/>
                </a:solidFill>
                <a:uFill>
                  <a:solidFill>
                    <a:srgbClr val="ffffff"/>
                  </a:solidFill>
                </a:uFill>
                <a:latin typeface="Arial"/>
              </a:rPr>
              <a:t>Fourth Outline Level</a:t>
            </a:r>
            <a:endParaRPr b="0" lang="en-US" sz="2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Fifth Outline Level</a:t>
            </a:r>
            <a:endParaRPr b="0" lang="en-US" sz="2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Sixth Outline Level</a:t>
            </a:r>
            <a:endParaRPr b="0" lang="en-US" sz="2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800" spc="-1" strike="noStrike">
                <a:solidFill>
                  <a:srgbClr val="000000"/>
                </a:solidFill>
                <a:uFill>
                  <a:solidFill>
                    <a:srgbClr val="ffffff"/>
                  </a:solidFill>
                </a:uFill>
                <a:latin typeface="Arial"/>
              </a:rPr>
              <a:t>Seventh Outline Level</a:t>
            </a:r>
            <a:endParaRPr b="0" lang="en-US" sz="2800" spc="-1" strike="noStrike">
              <a:solidFill>
                <a:srgbClr val="000000"/>
              </a:solidFill>
              <a:uFill>
                <a:solidFill>
                  <a:srgbClr val="ffffff"/>
                </a:solidFill>
              </a:uFill>
              <a:latin typeface="Arial"/>
            </a:endParaRPr>
          </a:p>
        </p:txBody>
      </p:sp>
      <p:sp>
        <p:nvSpPr>
          <p:cNvPr id="42" name="PlaceHolder 4"/>
          <p:cNvSpPr>
            <a:spLocks noGrp="1"/>
          </p:cNvSpPr>
          <p:nvPr>
            <p:ph type="dt"/>
          </p:nvPr>
        </p:nvSpPr>
        <p:spPr>
          <a:xfrm>
            <a:off x="838080" y="6356520"/>
            <a:ext cx="27428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ftr"/>
          </p:nvPr>
        </p:nvSpPr>
        <p:spPr>
          <a:xfrm>
            <a:off x="4038480" y="6356520"/>
            <a:ext cx="41144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44" name="PlaceHolder 6"/>
          <p:cNvSpPr>
            <a:spLocks noGrp="1"/>
          </p:cNvSpPr>
          <p:nvPr>
            <p:ph type="sldNum"/>
          </p:nvPr>
        </p:nvSpPr>
        <p:spPr>
          <a:xfrm>
            <a:off x="8610480" y="6356520"/>
            <a:ext cx="2742840" cy="364680"/>
          </a:xfrm>
          <a:prstGeom prst="rect">
            <a:avLst/>
          </a:prstGeom>
        </p:spPr>
        <p:txBody>
          <a:bodyPr anchor="ctr"/>
          <a:p>
            <a:pPr algn="r">
              <a:lnSpc>
                <a:spcPct val="100000"/>
              </a:lnSpc>
            </a:pPr>
            <a:fld id="{F5F5840D-3420-4F16-9240-50F39CF78E47}" type="slidenum">
              <a:rPr b="0" lang="en-US" sz="1200" spc="-1" strike="noStrike">
                <a:solidFill>
                  <a:srgbClr val="888888"/>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839880" y="457200"/>
            <a:ext cx="3931920" cy="1599840"/>
          </a:xfrm>
          <a:prstGeom prst="rect">
            <a:avLst/>
          </a:prstGeom>
        </p:spPr>
        <p:txBody>
          <a:bodyPr tIns="91440" bIns="91440" anchor="b"/>
          <a:p>
            <a:endParaRPr b="0" lang="en-US" sz="1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5183280" y="987480"/>
            <a:ext cx="6171840" cy="4873320"/>
          </a:xfrm>
          <a:prstGeom prst="rect">
            <a:avLst/>
          </a:prstGeom>
        </p:spPr>
        <p:txBody>
          <a:bodyPr tIns="91440" bIns="9144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3200" spc="-1" strike="noStrike">
                <a:solidFill>
                  <a:srgbClr val="000000"/>
                </a:solidFill>
                <a:uFill>
                  <a:solidFill>
                    <a:srgbClr val="ffffff"/>
                  </a:solidFill>
                </a:uFill>
                <a:latin typeface="Arial"/>
              </a:rPr>
              <a:t>Second Outline Level</a:t>
            </a:r>
            <a:endParaRPr b="0" lang="en-US" sz="32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Third Outline Level</a:t>
            </a:r>
            <a:endParaRPr b="0" lang="en-US" sz="32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3200" spc="-1" strike="noStrike">
                <a:solidFill>
                  <a:srgbClr val="000000"/>
                </a:solidFill>
                <a:uFill>
                  <a:solidFill>
                    <a:srgbClr val="ffffff"/>
                  </a:solidFill>
                </a:uFill>
                <a:latin typeface="Arial"/>
              </a:rPr>
              <a:t>Fourth Outline Level</a:t>
            </a:r>
            <a:endParaRPr b="0" lang="en-US" sz="32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3200" spc="-1" strike="noStrike">
                <a:solidFill>
                  <a:srgbClr val="000000"/>
                </a:solidFill>
                <a:uFill>
                  <a:solidFill>
                    <a:srgbClr val="ffffff"/>
                  </a:solidFill>
                </a:uFill>
                <a:latin typeface="Arial"/>
              </a:rPr>
              <a:t>Fifth Outline Level</a:t>
            </a:r>
            <a:endParaRPr b="0" lang="en-US" sz="32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Sixth Outline Level</a:t>
            </a:r>
            <a:endParaRPr b="0" lang="en-US" sz="32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Seventh Outline Level</a:t>
            </a:r>
            <a:endParaRPr b="0" lang="en-US"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839880" y="2057400"/>
            <a:ext cx="3931920" cy="3811320"/>
          </a:xfrm>
          <a:prstGeom prst="rect">
            <a:avLst/>
          </a:prstGeom>
        </p:spPr>
        <p:txBody>
          <a:bodyPr tIns="91440" bIns="91440"/>
          <a:p>
            <a:pPr marL="432000" indent="-324000">
              <a:buClr>
                <a:srgbClr val="000000"/>
              </a:buClr>
              <a:buSzPct val="45000"/>
              <a:buFont typeface="Wingdings" charset="2"/>
              <a:buChar char=""/>
            </a:pPr>
            <a:r>
              <a:rPr b="0" lang="en-US" sz="1600" spc="-1" strike="noStrike">
                <a:solidFill>
                  <a:srgbClr val="000000"/>
                </a:solidFill>
                <a:uFill>
                  <a:solidFill>
                    <a:srgbClr val="ffffff"/>
                  </a:solidFill>
                </a:uFill>
                <a:latin typeface="Arial"/>
              </a:rPr>
              <a:t>Click to edit the outline text format</a:t>
            </a:r>
            <a:endParaRPr b="0" lang="en-US" sz="16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600" spc="-1" strike="noStrike">
                <a:solidFill>
                  <a:srgbClr val="000000"/>
                </a:solidFill>
                <a:uFill>
                  <a:solidFill>
                    <a:srgbClr val="ffffff"/>
                  </a:solidFill>
                </a:uFill>
                <a:latin typeface="Arial"/>
              </a:rPr>
              <a:t>Second Outline Level</a:t>
            </a:r>
            <a:endParaRPr b="0" lang="en-US" sz="16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600" spc="-1" strike="noStrike">
                <a:solidFill>
                  <a:srgbClr val="000000"/>
                </a:solidFill>
                <a:uFill>
                  <a:solidFill>
                    <a:srgbClr val="ffffff"/>
                  </a:solidFill>
                </a:uFill>
                <a:latin typeface="Arial"/>
              </a:rPr>
              <a:t>Third Outline Level</a:t>
            </a:r>
            <a:endParaRPr b="0" lang="en-US" sz="16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600" spc="-1" strike="noStrike">
                <a:solidFill>
                  <a:srgbClr val="000000"/>
                </a:solidFill>
                <a:uFill>
                  <a:solidFill>
                    <a:srgbClr val="ffffff"/>
                  </a:solidFill>
                </a:uFill>
                <a:latin typeface="Arial"/>
              </a:rPr>
              <a:t>Fourth Outline Level</a:t>
            </a:r>
            <a:endParaRPr b="0" lang="en-US" sz="16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600" spc="-1" strike="noStrike">
                <a:solidFill>
                  <a:srgbClr val="000000"/>
                </a:solidFill>
                <a:uFill>
                  <a:solidFill>
                    <a:srgbClr val="ffffff"/>
                  </a:solidFill>
                </a:uFill>
                <a:latin typeface="Arial"/>
              </a:rPr>
              <a:t>Fifth Outline Level</a:t>
            </a:r>
            <a:endParaRPr b="0" lang="en-US" sz="16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600" spc="-1" strike="noStrike">
                <a:solidFill>
                  <a:srgbClr val="000000"/>
                </a:solidFill>
                <a:uFill>
                  <a:solidFill>
                    <a:srgbClr val="ffffff"/>
                  </a:solidFill>
                </a:uFill>
                <a:latin typeface="Arial"/>
              </a:rPr>
              <a:t>Sixth Outline Level</a:t>
            </a:r>
            <a:endParaRPr b="0" lang="en-US" sz="16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600" spc="-1" strike="noStrike">
                <a:solidFill>
                  <a:srgbClr val="000000"/>
                </a:solidFill>
                <a:uFill>
                  <a:solidFill>
                    <a:srgbClr val="ffffff"/>
                  </a:solidFill>
                </a:uFill>
                <a:latin typeface="Arial"/>
              </a:rPr>
              <a:t>Seventh Outline Level</a:t>
            </a:r>
            <a:endParaRPr b="0" lang="en-US" sz="1600" spc="-1" strike="noStrike">
              <a:solidFill>
                <a:srgbClr val="000000"/>
              </a:solidFill>
              <a:uFill>
                <a:solidFill>
                  <a:srgbClr val="ffffff"/>
                </a:solidFill>
              </a:uFill>
              <a:latin typeface="Arial"/>
            </a:endParaRPr>
          </a:p>
        </p:txBody>
      </p:sp>
      <p:sp>
        <p:nvSpPr>
          <p:cNvPr id="82" name="PlaceHolder 4"/>
          <p:cNvSpPr>
            <a:spLocks noGrp="1"/>
          </p:cNvSpPr>
          <p:nvPr>
            <p:ph type="dt"/>
          </p:nvPr>
        </p:nvSpPr>
        <p:spPr>
          <a:xfrm>
            <a:off x="838080" y="6356520"/>
            <a:ext cx="27428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83" name="PlaceHolder 5"/>
          <p:cNvSpPr>
            <a:spLocks noGrp="1"/>
          </p:cNvSpPr>
          <p:nvPr>
            <p:ph type="ftr"/>
          </p:nvPr>
        </p:nvSpPr>
        <p:spPr>
          <a:xfrm>
            <a:off x="4038480" y="6356520"/>
            <a:ext cx="411444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84" name="PlaceHolder 6"/>
          <p:cNvSpPr>
            <a:spLocks noGrp="1"/>
          </p:cNvSpPr>
          <p:nvPr>
            <p:ph type="sldNum"/>
          </p:nvPr>
        </p:nvSpPr>
        <p:spPr>
          <a:xfrm>
            <a:off x="8610480" y="6356520"/>
            <a:ext cx="2742840" cy="364680"/>
          </a:xfrm>
          <a:prstGeom prst="rect">
            <a:avLst/>
          </a:prstGeom>
        </p:spPr>
        <p:txBody>
          <a:bodyPr anchor="ctr"/>
          <a:p>
            <a:pPr algn="r">
              <a:lnSpc>
                <a:spcPct val="100000"/>
              </a:lnSpc>
            </a:pPr>
            <a:fld id="{82D4703E-66CD-4FE2-9158-6C05BBACE5B3}" type="slidenum">
              <a:rPr b="0" lang="en-US" sz="1200" spc="-1" strike="noStrike">
                <a:solidFill>
                  <a:srgbClr val="888888"/>
                </a:solidFill>
                <a:uFill>
                  <a:solidFill>
                    <a:srgbClr val="ffffff"/>
                  </a:solidFill>
                </a:uFill>
                <a:latin typeface="Calibri"/>
                <a:ea typeface="Calibri"/>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jpeg"/><Relationship Id="rId9" Type="http://schemas.openxmlformats.org/officeDocument/2006/relationships/slideLayout" Target="../slideLayouts/slideLayout16.xml"/><Relationship Id="rId10"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slideLayout" Target="../slideLayouts/slideLayout2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jpeg"/><Relationship Id="rId3" Type="http://schemas.openxmlformats.org/officeDocument/2006/relationships/image" Target="../media/image22.pn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slideLayout" Target="../slideLayouts/slideLayout2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jpeg"/><Relationship Id="rId3" Type="http://schemas.openxmlformats.org/officeDocument/2006/relationships/image" Target="../media/image31.png"/><Relationship Id="rId4" Type="http://schemas.openxmlformats.org/officeDocument/2006/relationships/slideLayout" Target="../slideLayouts/slideLayout25.xml"/><Relationship Id="rId5" Type="http://schemas.openxmlformats.org/officeDocument/2006/relationships/notesSlide" Target="../notesSlides/notesSlide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24" name="CustomShape 1"/>
          <p:cNvSpPr/>
          <p:nvPr/>
        </p:nvSpPr>
        <p:spPr>
          <a:xfrm>
            <a:off x="6443640" y="0"/>
            <a:ext cx="5748120" cy="6857640"/>
          </a:xfrm>
          <a:prstGeom prst="rect">
            <a:avLst/>
          </a:prstGeom>
          <a:solidFill>
            <a:srgbClr val="5c6f8b"/>
          </a:solidFill>
          <a:ln>
            <a:noFill/>
          </a:ln>
        </p:spPr>
        <p:style>
          <a:lnRef idx="0"/>
          <a:fillRef idx="0"/>
          <a:effectRef idx="0"/>
          <a:fontRef idx="minor"/>
        </p:style>
        <p:txBody>
          <a:bodyPr anchor="ctr"/>
          <a:p>
            <a:pPr marL="457200">
              <a:lnSpc>
                <a:spcPct val="150000"/>
              </a:lnSpc>
            </a:pPr>
            <a:endParaRPr b="0" lang="en-US" sz="1800" spc="-1" strike="noStrike">
              <a:solidFill>
                <a:srgbClr val="000000"/>
              </a:solidFill>
              <a:uFill>
                <a:solidFill>
                  <a:srgbClr val="ffffff"/>
                </a:solidFill>
              </a:uFill>
              <a:latin typeface="Arial"/>
            </a:endParaRPr>
          </a:p>
          <a:p>
            <a:pPr marL="457200">
              <a:lnSpc>
                <a:spcPct val="150000"/>
              </a:lnSpc>
            </a:pPr>
            <a:endParaRPr b="0" lang="en-US" sz="1800" spc="-1" strike="noStrike">
              <a:solidFill>
                <a:srgbClr val="000000"/>
              </a:solidFill>
              <a:uFill>
                <a:solidFill>
                  <a:srgbClr val="ffffff"/>
                </a:solidFill>
              </a:uFill>
              <a:latin typeface="Arial"/>
            </a:endParaRPr>
          </a:p>
          <a:p>
            <a:pPr marL="457200">
              <a:lnSpc>
                <a:spcPct val="150000"/>
              </a:lnSpc>
            </a:pPr>
            <a:endParaRPr b="0" lang="en-US" sz="1800" spc="-1" strike="noStrike">
              <a:solidFill>
                <a:srgbClr val="000000"/>
              </a:solidFill>
              <a:uFill>
                <a:solidFill>
                  <a:srgbClr val="ffffff"/>
                </a:solidFill>
              </a:uFill>
              <a:latin typeface="Arial"/>
            </a:endParaRPr>
          </a:p>
        </p:txBody>
      </p:sp>
      <p:sp>
        <p:nvSpPr>
          <p:cNvPr id="125" name="CustomShape 2"/>
          <p:cNvSpPr/>
          <p:nvPr/>
        </p:nvSpPr>
        <p:spPr>
          <a:xfrm>
            <a:off x="5947200" y="1961640"/>
            <a:ext cx="6095520" cy="1938600"/>
          </a:xfrm>
          <a:prstGeom prst="rect">
            <a:avLst/>
          </a:prstGeom>
          <a:noFill/>
          <a:ln>
            <a:noFill/>
          </a:ln>
        </p:spPr>
        <p:style>
          <a:lnRef idx="0"/>
          <a:fillRef idx="0"/>
          <a:effectRef idx="0"/>
          <a:fontRef idx="minor"/>
        </p:style>
        <p:txBody>
          <a:bodyPr/>
          <a:p>
            <a:pPr marL="457200" algn="r">
              <a:lnSpc>
                <a:spcPct val="150000"/>
              </a:lnSpc>
            </a:pPr>
            <a:r>
              <a:rPr b="1" lang="en-US" sz="2400" spc="-1" strike="noStrike">
                <a:solidFill>
                  <a:srgbClr val="ffffff"/>
                </a:solidFill>
                <a:uFill>
                  <a:solidFill>
                    <a:srgbClr val="ffffff"/>
                  </a:solidFill>
                </a:uFill>
                <a:latin typeface="Avenir"/>
                <a:ea typeface="Avenir"/>
              </a:rPr>
              <a:t>Graded Activity - Case Study 6.1</a:t>
            </a:r>
            <a:endParaRPr b="0" lang="en-US" sz="1800" spc="-1" strike="noStrike">
              <a:solidFill>
                <a:srgbClr val="000000"/>
              </a:solidFill>
              <a:uFill>
                <a:solidFill>
                  <a:srgbClr val="ffffff"/>
                </a:solidFill>
              </a:uFill>
              <a:latin typeface="Arial"/>
            </a:endParaRPr>
          </a:p>
          <a:p>
            <a:pPr marL="457200" algn="r">
              <a:lnSpc>
                <a:spcPct val="150000"/>
              </a:lnSpc>
            </a:pPr>
            <a:r>
              <a:rPr b="1" lang="en-US" sz="2800" spc="-1" strike="noStrike">
                <a:solidFill>
                  <a:srgbClr val="ffffff"/>
                </a:solidFill>
                <a:uFill>
                  <a:solidFill>
                    <a:srgbClr val="ffffff"/>
                  </a:solidFill>
                </a:uFill>
                <a:latin typeface="Avenir"/>
                <a:ea typeface="Avenir"/>
              </a:rPr>
              <a:t>Using Feature Engineering to Predict NYC Taxi Trips</a:t>
            </a:r>
            <a:endParaRPr b="0" lang="en-US" sz="1800" spc="-1" strike="noStrike">
              <a:solidFill>
                <a:srgbClr val="000000"/>
              </a:solidFill>
              <a:uFill>
                <a:solidFill>
                  <a:srgbClr val="ffffff"/>
                </a:solidFill>
              </a:uFill>
              <a:latin typeface="Arial"/>
            </a:endParaRPr>
          </a:p>
        </p:txBody>
      </p:sp>
      <p:sp>
        <p:nvSpPr>
          <p:cNvPr id="126" name="CustomShape 3"/>
          <p:cNvSpPr/>
          <p:nvPr/>
        </p:nvSpPr>
        <p:spPr>
          <a:xfrm>
            <a:off x="6121800" y="6237720"/>
            <a:ext cx="5921280" cy="345960"/>
          </a:xfrm>
          <a:prstGeom prst="rect">
            <a:avLst/>
          </a:prstGeom>
          <a:noFill/>
          <a:ln>
            <a:noFill/>
          </a:ln>
        </p:spPr>
        <p:style>
          <a:lnRef idx="0"/>
          <a:fillRef idx="0"/>
          <a:effectRef idx="0"/>
          <a:fontRef idx="minor"/>
        </p:style>
        <p:txBody>
          <a:bodyPr/>
          <a:p>
            <a:pPr marL="457200" algn="r">
              <a:lnSpc>
                <a:spcPct val="150000"/>
              </a:lnSpc>
            </a:pPr>
            <a:r>
              <a:rPr b="0" lang="en-US" sz="1200" spc="-1" strike="noStrike">
                <a:solidFill>
                  <a:srgbClr val="ffffff"/>
                </a:solidFill>
                <a:uFill>
                  <a:solidFill>
                    <a:srgbClr val="ffffff"/>
                  </a:solidFill>
                </a:uFill>
                <a:latin typeface="Avenir"/>
                <a:ea typeface="Avenir"/>
              </a:rPr>
              <a:t>Copyright © 2017. Massachusetts Institute of Technology. All rights reserved.</a:t>
            </a:r>
            <a:endParaRPr b="0" lang="en-US" sz="1800" spc="-1" strike="noStrike">
              <a:solidFill>
                <a:srgbClr val="000000"/>
              </a:solidFill>
              <a:uFill>
                <a:solidFill>
                  <a:srgbClr val="ffffff"/>
                </a:solidFill>
              </a:uFill>
              <a:latin typeface="Arial"/>
            </a:endParaRPr>
          </a:p>
        </p:txBody>
      </p:sp>
      <p:pic>
        <p:nvPicPr>
          <p:cNvPr id="127" name="Picture 1" descr=""/>
          <p:cNvPicPr/>
          <p:nvPr/>
        </p:nvPicPr>
        <p:blipFill>
          <a:blip r:embed="rId2"/>
          <a:stretch/>
        </p:blipFill>
        <p:spPr>
          <a:xfrm>
            <a:off x="10085400" y="409320"/>
            <a:ext cx="1851840" cy="5713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796320" y="1775520"/>
            <a:ext cx="5181120" cy="4350960"/>
          </a:xfrm>
          <a:prstGeom prst="rect">
            <a:avLst/>
          </a:prstGeom>
          <a:noFill/>
          <a:ln>
            <a:noFill/>
          </a:ln>
        </p:spPr>
        <p:txBody>
          <a:bodyPr/>
          <a:p>
            <a:pPr>
              <a:lnSpc>
                <a:spcPct val="130000"/>
              </a:lnSpc>
            </a:pPr>
            <a:r>
              <a:rPr b="0" lang="en-US" sz="1700" spc="-1" strike="noStrike">
                <a:solidFill>
                  <a:srgbClr val="5c6f8b"/>
                </a:solidFill>
                <a:uFill>
                  <a:solidFill>
                    <a:srgbClr val="ffffff"/>
                  </a:solidFill>
                </a:uFill>
                <a:latin typeface="Calibri"/>
                <a:ea typeface="Calibri"/>
              </a:rPr>
              <a:t>1. Save this template on your computer and change the name of the file as follows: YourLastName_FirstName_CS_6</a:t>
            </a:r>
            <a:endParaRPr b="0" lang="en-US" sz="1400" spc="-1" strike="noStrike">
              <a:solidFill>
                <a:srgbClr val="000000"/>
              </a:solidFill>
              <a:uFill>
                <a:solidFill>
                  <a:srgbClr val="ffffff"/>
                </a:solidFill>
              </a:uFill>
              <a:latin typeface="Arial"/>
            </a:endParaRPr>
          </a:p>
          <a:p>
            <a:r>
              <a:rPr b="0" lang="en-US" sz="1360" spc="-1" strike="noStrike">
                <a:solidFill>
                  <a:srgbClr val="5c6f8b"/>
                </a:solidFill>
                <a:uFill>
                  <a:solidFill>
                    <a:srgbClr val="ffffff"/>
                  </a:solidFill>
                </a:uFill>
                <a:latin typeface="Calibri"/>
                <a:ea typeface="Calibri"/>
              </a:rPr>
              <a:t>*Note: You will not be able to retrieve this document from the edX platform after you submit it. Please, save this document in a central location for future reference. </a:t>
            </a:r>
            <a:endParaRPr b="0" lang="en-US" sz="1400" spc="-1" strike="noStrike">
              <a:solidFill>
                <a:srgbClr val="000000"/>
              </a:solidFill>
              <a:uFill>
                <a:solidFill>
                  <a:srgbClr val="ffffff"/>
                </a:solidFill>
              </a:uFill>
              <a:latin typeface="Arial"/>
            </a:endParaRPr>
          </a:p>
          <a:p>
            <a:pPr>
              <a:lnSpc>
                <a:spcPct val="130000"/>
              </a:lnSpc>
            </a:pPr>
            <a:r>
              <a:rPr b="0" lang="en-US" sz="1700" spc="-1" strike="noStrike">
                <a:solidFill>
                  <a:srgbClr val="5c6f8b"/>
                </a:solidFill>
                <a:uFill>
                  <a:solidFill>
                    <a:srgbClr val="ffffff"/>
                  </a:solidFill>
                </a:uFill>
                <a:latin typeface="Calibri"/>
                <a:ea typeface="Calibri"/>
              </a:rPr>
              <a:t>2. This is an individual activity. A scoring rubric can be downloaded from the CS6.1 section on the wiki. This rubric will help you to successfully complete your activity and grade others.</a:t>
            </a:r>
            <a:endParaRPr b="0" lang="en-US" sz="1400" spc="-1" strike="noStrike">
              <a:solidFill>
                <a:srgbClr val="000000"/>
              </a:solidFill>
              <a:uFill>
                <a:solidFill>
                  <a:srgbClr val="ffffff"/>
                </a:solidFill>
              </a:uFill>
              <a:latin typeface="Arial"/>
            </a:endParaRPr>
          </a:p>
          <a:p>
            <a:pPr>
              <a:lnSpc>
                <a:spcPct val="130000"/>
              </a:lnSpc>
            </a:pPr>
            <a:r>
              <a:rPr b="0" lang="en-US" sz="1700" spc="-1" strike="noStrike">
                <a:solidFill>
                  <a:srgbClr val="5c6f8b"/>
                </a:solidFill>
                <a:uFill>
                  <a:solidFill>
                    <a:srgbClr val="ffffff"/>
                  </a:solidFill>
                </a:uFill>
                <a:latin typeface="Calibri"/>
                <a:ea typeface="Calibri"/>
              </a:rPr>
              <a:t>3. Read the CS self-help documentation and follow the steps and answer the questions on this activity sheet.</a:t>
            </a:r>
            <a:endParaRPr b="0" lang="en-US" sz="1400" spc="-1" strike="noStrike">
              <a:solidFill>
                <a:srgbClr val="000000"/>
              </a:solidFill>
              <a:uFill>
                <a:solidFill>
                  <a:srgbClr val="ffffff"/>
                </a:solidFill>
              </a:uFill>
              <a:latin typeface="Arial"/>
            </a:endParaRPr>
          </a:p>
        </p:txBody>
      </p:sp>
      <p:sp>
        <p:nvSpPr>
          <p:cNvPr id="129" name="CustomShape 2"/>
          <p:cNvSpPr/>
          <p:nvPr/>
        </p:nvSpPr>
        <p:spPr>
          <a:xfrm>
            <a:off x="6409800" y="1825560"/>
            <a:ext cx="5181120" cy="4350960"/>
          </a:xfrm>
          <a:prstGeom prst="rect">
            <a:avLst/>
          </a:prstGeom>
          <a:noFill/>
          <a:ln>
            <a:noFill/>
          </a:ln>
        </p:spPr>
        <p:style>
          <a:lnRef idx="0"/>
          <a:fillRef idx="0"/>
          <a:effectRef idx="0"/>
          <a:fontRef idx="minor"/>
        </p:style>
        <p:txBody>
          <a:bodyPr/>
          <a:p>
            <a:pPr>
              <a:lnSpc>
                <a:spcPct val="140000"/>
              </a:lnSpc>
            </a:pPr>
            <a:r>
              <a:rPr b="0" lang="en-US" sz="1600" spc="-1" strike="noStrike">
                <a:solidFill>
                  <a:srgbClr val="5c6f8b"/>
                </a:solidFill>
                <a:uFill>
                  <a:solidFill>
                    <a:srgbClr val="ffffff"/>
                  </a:solidFill>
                </a:uFill>
                <a:latin typeface="Calibri"/>
                <a:ea typeface="Calibri"/>
              </a:rPr>
              <a:t>3. If you have any questions, feel free to ask the TAs in the forum space created for this activity.</a:t>
            </a:r>
            <a:endParaRPr b="0" lang="en-US" sz="1800" spc="-1" strike="noStrike">
              <a:solidFill>
                <a:srgbClr val="000000"/>
              </a:solidFill>
              <a:uFill>
                <a:solidFill>
                  <a:srgbClr val="ffffff"/>
                </a:solidFill>
              </a:uFill>
              <a:latin typeface="Arial"/>
            </a:endParaRPr>
          </a:p>
          <a:p>
            <a:pPr>
              <a:lnSpc>
                <a:spcPct val="140000"/>
              </a:lnSpc>
            </a:pPr>
            <a:r>
              <a:rPr b="0" lang="en-US" sz="1600" spc="-1" strike="noStrike">
                <a:solidFill>
                  <a:srgbClr val="5c6f8b"/>
                </a:solidFill>
                <a:uFill>
                  <a:solidFill>
                    <a:srgbClr val="ffffff"/>
                  </a:solidFill>
                </a:uFill>
                <a:latin typeface="Calibri"/>
                <a:ea typeface="Calibri"/>
              </a:rPr>
              <a:t>4. Upload your document as a .pdf or as a .ppt / .pptx</a:t>
            </a:r>
            <a:endParaRPr b="0" lang="en-US" sz="1800" spc="-1" strike="noStrike">
              <a:solidFill>
                <a:srgbClr val="000000"/>
              </a:solidFill>
              <a:uFill>
                <a:solidFill>
                  <a:srgbClr val="ffffff"/>
                </a:solidFill>
              </a:uFill>
              <a:latin typeface="Arial"/>
            </a:endParaRPr>
          </a:p>
          <a:p>
            <a:pPr marL="457200">
              <a:lnSpc>
                <a:spcPct val="140000"/>
              </a:lnSpc>
            </a:pPr>
            <a:r>
              <a:rPr b="0" lang="en-US" sz="1400" spc="-1" strike="noStrike">
                <a:solidFill>
                  <a:srgbClr val="5c6f8b"/>
                </a:solidFill>
                <a:uFill>
                  <a:solidFill>
                    <a:srgbClr val="ffffff"/>
                  </a:solidFill>
                </a:uFill>
                <a:latin typeface="Calibri"/>
                <a:ea typeface="Calibri"/>
              </a:rPr>
              <a:t>*Note: edX has a </a:t>
            </a:r>
            <a:r>
              <a:rPr b="1" lang="en-US" sz="1400" spc="-1" strike="noStrike">
                <a:solidFill>
                  <a:srgbClr val="5c6f8b"/>
                </a:solidFill>
                <a:uFill>
                  <a:solidFill>
                    <a:srgbClr val="ffffff"/>
                  </a:solidFill>
                </a:uFill>
                <a:latin typeface="Calibri"/>
                <a:ea typeface="Calibri"/>
              </a:rPr>
              <a:t>10MB</a:t>
            </a:r>
            <a:r>
              <a:rPr b="0" lang="en-US" sz="1400" spc="-1" strike="noStrike">
                <a:solidFill>
                  <a:srgbClr val="5c6f8b"/>
                </a:solidFill>
                <a:uFill>
                  <a:solidFill>
                    <a:srgbClr val="ffffff"/>
                  </a:solidFill>
                </a:uFill>
                <a:latin typeface="Calibri"/>
                <a:ea typeface="Calibri"/>
              </a:rPr>
              <a:t> file size limit for document submission. If you have used large image(s), you may need to resize before submitting, OR you may simply include a web URL for the image in the image location on this activity sheet. Be sure to submit your assignment at least one hour before the deadline to provide time for troubleshooting.</a:t>
            </a:r>
            <a:endParaRPr b="0" lang="en-US" sz="1800" spc="-1" strike="noStrike">
              <a:solidFill>
                <a:srgbClr val="000000"/>
              </a:solidFill>
              <a:uFill>
                <a:solidFill>
                  <a:srgbClr val="ffffff"/>
                </a:solidFill>
              </a:uFill>
              <a:latin typeface="Arial"/>
            </a:endParaRPr>
          </a:p>
          <a:p>
            <a:pPr>
              <a:lnSpc>
                <a:spcPct val="140000"/>
              </a:lnSpc>
            </a:pPr>
            <a:r>
              <a:rPr b="0" lang="en-US" sz="1600" spc="-1" strike="noStrike">
                <a:solidFill>
                  <a:srgbClr val="5c6f8b"/>
                </a:solidFill>
                <a:uFill>
                  <a:solidFill>
                    <a:srgbClr val="ffffff"/>
                  </a:solidFill>
                </a:uFill>
                <a:latin typeface="Calibri"/>
                <a:ea typeface="Calibri"/>
              </a:rPr>
              <a:t>5. The edX system will automatically assign you a Case Study from one of your peers. Follow the rubric and assess your peer.</a:t>
            </a:r>
            <a:endParaRPr b="0" lang="en-US" sz="1800" spc="-1" strike="noStrike">
              <a:solidFill>
                <a:srgbClr val="000000"/>
              </a:solidFill>
              <a:uFill>
                <a:solidFill>
                  <a:srgbClr val="ffffff"/>
                </a:solidFill>
              </a:uFill>
              <a:latin typeface="Arial"/>
            </a:endParaRPr>
          </a:p>
        </p:txBody>
      </p:sp>
      <p:pic>
        <p:nvPicPr>
          <p:cNvPr id="130" name="Shape 100" descr=""/>
          <p:cNvPicPr/>
          <p:nvPr/>
        </p:nvPicPr>
        <p:blipFill>
          <a:blip r:embed="rId1"/>
          <a:stretch/>
        </p:blipFill>
        <p:spPr>
          <a:xfrm>
            <a:off x="493560" y="1825560"/>
            <a:ext cx="298800" cy="298800"/>
          </a:xfrm>
          <a:prstGeom prst="rect">
            <a:avLst/>
          </a:prstGeom>
          <a:ln>
            <a:noFill/>
          </a:ln>
        </p:spPr>
      </p:pic>
      <p:pic>
        <p:nvPicPr>
          <p:cNvPr id="131" name="Shape 101" descr=""/>
          <p:cNvPicPr/>
          <p:nvPr/>
        </p:nvPicPr>
        <p:blipFill>
          <a:blip r:embed="rId2"/>
          <a:stretch/>
        </p:blipFill>
        <p:spPr>
          <a:xfrm>
            <a:off x="92520" y="3766320"/>
            <a:ext cx="1100880" cy="684720"/>
          </a:xfrm>
          <a:prstGeom prst="rect">
            <a:avLst/>
          </a:prstGeom>
          <a:ln>
            <a:noFill/>
          </a:ln>
        </p:spPr>
      </p:pic>
      <p:pic>
        <p:nvPicPr>
          <p:cNvPr id="132" name="Shape 102" descr=""/>
          <p:cNvPicPr/>
          <p:nvPr/>
        </p:nvPicPr>
        <p:blipFill>
          <a:blip r:embed="rId3"/>
          <a:stretch/>
        </p:blipFill>
        <p:spPr>
          <a:xfrm>
            <a:off x="6040800" y="1845360"/>
            <a:ext cx="419400" cy="419400"/>
          </a:xfrm>
          <a:prstGeom prst="rect">
            <a:avLst/>
          </a:prstGeom>
          <a:ln>
            <a:noFill/>
          </a:ln>
        </p:spPr>
      </p:pic>
      <p:pic>
        <p:nvPicPr>
          <p:cNvPr id="133" name="Shape 103" descr=""/>
          <p:cNvPicPr/>
          <p:nvPr/>
        </p:nvPicPr>
        <p:blipFill>
          <a:blip r:embed="rId4"/>
          <a:stretch/>
        </p:blipFill>
        <p:spPr>
          <a:xfrm>
            <a:off x="6080400" y="2712600"/>
            <a:ext cx="340200" cy="340200"/>
          </a:xfrm>
          <a:prstGeom prst="rect">
            <a:avLst/>
          </a:prstGeom>
          <a:ln>
            <a:noFill/>
          </a:ln>
        </p:spPr>
      </p:pic>
      <p:pic>
        <p:nvPicPr>
          <p:cNvPr id="134" name="Shape 104" descr=""/>
          <p:cNvPicPr/>
          <p:nvPr/>
        </p:nvPicPr>
        <p:blipFill>
          <a:blip r:embed="rId5"/>
          <a:stretch/>
        </p:blipFill>
        <p:spPr>
          <a:xfrm>
            <a:off x="472680" y="5042160"/>
            <a:ext cx="340920" cy="340920"/>
          </a:xfrm>
          <a:prstGeom prst="rect">
            <a:avLst/>
          </a:prstGeom>
          <a:ln>
            <a:noFill/>
          </a:ln>
        </p:spPr>
      </p:pic>
      <p:pic>
        <p:nvPicPr>
          <p:cNvPr id="135" name="Shape 105" descr=""/>
          <p:cNvPicPr/>
          <p:nvPr/>
        </p:nvPicPr>
        <p:blipFill>
          <a:blip r:embed="rId6"/>
          <a:stretch/>
        </p:blipFill>
        <p:spPr>
          <a:xfrm>
            <a:off x="6080400" y="5030280"/>
            <a:ext cx="364320" cy="364320"/>
          </a:xfrm>
          <a:prstGeom prst="rect">
            <a:avLst/>
          </a:prstGeom>
          <a:ln>
            <a:noFill/>
          </a:ln>
        </p:spPr>
      </p:pic>
      <p:pic>
        <p:nvPicPr>
          <p:cNvPr id="136" name="Shape 106" descr=""/>
          <p:cNvPicPr/>
          <p:nvPr/>
        </p:nvPicPr>
        <p:blipFill>
          <a:blip r:embed="rId7"/>
          <a:stretch/>
        </p:blipFill>
        <p:spPr>
          <a:xfrm>
            <a:off x="9761400" y="299880"/>
            <a:ext cx="1985760" cy="613440"/>
          </a:xfrm>
          <a:prstGeom prst="rect">
            <a:avLst/>
          </a:prstGeom>
          <a:ln>
            <a:noFill/>
          </a:ln>
        </p:spPr>
      </p:pic>
      <p:sp>
        <p:nvSpPr>
          <p:cNvPr id="137" name="CustomShape 3"/>
          <p:cNvSpPr/>
          <p:nvPr/>
        </p:nvSpPr>
        <p:spPr>
          <a:xfrm>
            <a:off x="0" y="6602400"/>
            <a:ext cx="12191760" cy="255240"/>
          </a:xfrm>
          <a:prstGeom prst="rect">
            <a:avLst/>
          </a:prstGeom>
          <a:solidFill>
            <a:srgbClr val="a31e34"/>
          </a:solidFill>
          <a:ln>
            <a:noFill/>
          </a:ln>
        </p:spPr>
        <p:style>
          <a:lnRef idx="0"/>
          <a:fillRef idx="0"/>
          <a:effectRef idx="0"/>
          <a:fontRef idx="minor"/>
        </p:style>
      </p:sp>
      <p:sp>
        <p:nvSpPr>
          <p:cNvPr id="138" name="TextShape 4"/>
          <p:cNvSpPr txBox="1"/>
          <p:nvPr/>
        </p:nvSpPr>
        <p:spPr>
          <a:xfrm>
            <a:off x="838080" y="365040"/>
            <a:ext cx="10515240" cy="640800"/>
          </a:xfrm>
          <a:prstGeom prst="rect">
            <a:avLst/>
          </a:prstGeom>
          <a:noFill/>
          <a:ln>
            <a:noFill/>
          </a:ln>
        </p:spPr>
        <p:txBody>
          <a:bodyPr anchor="ctr"/>
          <a:p>
            <a:pPr>
              <a:lnSpc>
                <a:spcPct val="90000"/>
              </a:lnSpc>
            </a:pPr>
            <a:r>
              <a:rPr b="0" lang="en-US" sz="3959" spc="-1" strike="noStrike">
                <a:solidFill>
                  <a:srgbClr val="000000"/>
                </a:solidFill>
                <a:uFill>
                  <a:solidFill>
                    <a:srgbClr val="ffffff"/>
                  </a:solidFill>
                </a:uFill>
                <a:latin typeface="Avenir"/>
                <a:ea typeface="Avenir"/>
              </a:rPr>
              <a:t>Instructions</a:t>
            </a:r>
            <a:endParaRPr b="0" lang="en-US" sz="1400" spc="-1" strike="noStrike">
              <a:solidFill>
                <a:srgbClr val="000000"/>
              </a:solidFill>
              <a:uFill>
                <a:solidFill>
                  <a:srgbClr val="ffffff"/>
                </a:solidFill>
              </a:uFill>
              <a:latin typeface="Arial"/>
            </a:endParaRPr>
          </a:p>
        </p:txBody>
      </p:sp>
      <p:pic>
        <p:nvPicPr>
          <p:cNvPr id="139" name="Shape 109" descr=""/>
          <p:cNvPicPr/>
          <p:nvPr/>
        </p:nvPicPr>
        <p:blipFill>
          <a:blip r:embed="rId8"/>
          <a:srcRect l="1137" t="20577" r="20636" b="68760"/>
          <a:stretch/>
        </p:blipFill>
        <p:spPr>
          <a:xfrm>
            <a:off x="0" y="0"/>
            <a:ext cx="12171960" cy="122220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839880" y="457200"/>
            <a:ext cx="8486640" cy="1089000"/>
          </a:xfrm>
          <a:prstGeom prst="rect">
            <a:avLst/>
          </a:prstGeom>
          <a:noFill/>
          <a:ln>
            <a:noFill/>
          </a:ln>
        </p:spPr>
        <p:txBody>
          <a:bodyPr anchor="b"/>
          <a:p>
            <a:pPr>
              <a:lnSpc>
                <a:spcPct val="90000"/>
              </a:lnSpc>
            </a:pPr>
            <a:r>
              <a:rPr b="0" lang="en-US" sz="3200" spc="-1" strike="noStrike">
                <a:solidFill>
                  <a:srgbClr val="000000"/>
                </a:solidFill>
                <a:uFill>
                  <a:solidFill>
                    <a:srgbClr val="ffffff"/>
                  </a:solidFill>
                </a:uFill>
                <a:latin typeface="Avenir"/>
                <a:ea typeface="Avenir"/>
              </a:rPr>
              <a:t>Case Study 6.1 </a:t>
            </a:r>
            <a:r>
              <a:rPr b="0" lang="en-US" sz="3200" spc="-1" strike="noStrike">
                <a:solidFill>
                  <a:srgbClr val="000000"/>
                </a:solidFill>
                <a:uFill>
                  <a:solidFill>
                    <a:srgbClr val="ffffff"/>
                  </a:solidFill>
                </a:uFill>
                <a:latin typeface="Avenir"/>
                <a:ea typeface="Avenir"/>
              </a:rPr>
              <a:t>
</a:t>
            </a:r>
            <a:endParaRPr b="0" lang="en-US" sz="1400" spc="-1" strike="noStrike">
              <a:solidFill>
                <a:srgbClr val="000000"/>
              </a:solidFill>
              <a:uFill>
                <a:solidFill>
                  <a:srgbClr val="ffffff"/>
                </a:solidFill>
              </a:uFill>
              <a:latin typeface="Arial"/>
            </a:endParaRPr>
          </a:p>
        </p:txBody>
      </p:sp>
      <p:sp>
        <p:nvSpPr>
          <p:cNvPr id="141" name="TextShape 2"/>
          <p:cNvSpPr txBox="1"/>
          <p:nvPr/>
        </p:nvSpPr>
        <p:spPr>
          <a:xfrm>
            <a:off x="839880" y="1384920"/>
            <a:ext cx="3931920" cy="617400"/>
          </a:xfrm>
          <a:prstGeom prst="rect">
            <a:avLst/>
          </a:prstGeom>
          <a:noFill/>
          <a:ln>
            <a:noFill/>
          </a:ln>
        </p:spPr>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1.1 Paste in the first 5 Cutoff Times</a:t>
            </a:r>
            <a:endParaRPr b="0" lang="en-US" sz="1400" spc="-1" strike="noStrike">
              <a:solidFill>
                <a:srgbClr val="000000"/>
              </a:solidFill>
              <a:uFill>
                <a:solidFill>
                  <a:srgbClr val="ffffff"/>
                </a:solidFill>
              </a:uFill>
              <a:latin typeface="Arial"/>
            </a:endParaRPr>
          </a:p>
          <a:p>
            <a:pPr>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p:txBody>
      </p:sp>
      <p:pic>
        <p:nvPicPr>
          <p:cNvPr id="142" name="Shape 117" descr=""/>
          <p:cNvPicPr/>
          <p:nvPr/>
        </p:nvPicPr>
        <p:blipFill>
          <a:blip r:embed="rId1"/>
          <a:stretch/>
        </p:blipFill>
        <p:spPr>
          <a:xfrm>
            <a:off x="9761400" y="299880"/>
            <a:ext cx="1985760" cy="613440"/>
          </a:xfrm>
          <a:prstGeom prst="rect">
            <a:avLst/>
          </a:prstGeom>
          <a:ln>
            <a:noFill/>
          </a:ln>
        </p:spPr>
      </p:pic>
      <p:sp>
        <p:nvSpPr>
          <p:cNvPr id="143" name="CustomShape 3"/>
          <p:cNvSpPr/>
          <p:nvPr/>
        </p:nvSpPr>
        <p:spPr>
          <a:xfrm>
            <a:off x="839880" y="2002680"/>
            <a:ext cx="3877560" cy="1563480"/>
          </a:xfrm>
          <a:prstGeom prst="rect">
            <a:avLst/>
          </a:prstGeom>
          <a:noFill/>
          <a:ln w="12600">
            <a:solidFill>
              <a:srgbClr val="5c6f8b"/>
            </a:solidFill>
            <a:miter/>
          </a:ln>
        </p:spPr>
        <p:style>
          <a:lnRef idx="0"/>
          <a:fillRef idx="0"/>
          <a:effectRef idx="0"/>
          <a:fontRef idx="minor"/>
        </p:style>
      </p:sp>
      <p:sp>
        <p:nvSpPr>
          <p:cNvPr id="144" name="CustomShape 4"/>
          <p:cNvSpPr/>
          <p:nvPr/>
        </p:nvSpPr>
        <p:spPr>
          <a:xfrm>
            <a:off x="5739120" y="1384920"/>
            <a:ext cx="5905800" cy="595440"/>
          </a:xfrm>
          <a:prstGeom prst="rect">
            <a:avLst/>
          </a:prstGeom>
          <a:noFill/>
          <a:ln>
            <a:noFill/>
          </a:ln>
        </p:spPr>
        <p:style>
          <a:lnRef idx="0"/>
          <a:fillRef idx="0"/>
          <a:effectRef idx="0"/>
          <a:fontRef idx="minor"/>
        </p:style>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1.2 Do these cutoff times make sense? Why did we choose these for the cutoff times?</a:t>
            </a:r>
            <a:endParaRPr b="0" lang="en-US" sz="1800" spc="-1" strike="noStrike">
              <a:solidFill>
                <a:srgbClr val="000000"/>
              </a:solidFill>
              <a:uFill>
                <a:solidFill>
                  <a:srgbClr val="ffffff"/>
                </a:solidFill>
              </a:uFill>
              <a:latin typeface="Arial"/>
            </a:endParaRPr>
          </a:p>
        </p:txBody>
      </p:sp>
      <p:sp>
        <p:nvSpPr>
          <p:cNvPr id="145" name="CustomShape 5"/>
          <p:cNvSpPr/>
          <p:nvPr/>
        </p:nvSpPr>
        <p:spPr>
          <a:xfrm>
            <a:off x="5671440" y="1953720"/>
            <a:ext cx="6040800" cy="4095720"/>
          </a:xfrm>
          <a:prstGeom prst="rect">
            <a:avLst/>
          </a:prstGeom>
          <a:noFill/>
          <a:ln w="9360">
            <a:solidFill>
              <a:schemeClr val="lt1"/>
            </a:solidFill>
            <a:custDash>
              <a:ds d="500000" sp="400000"/>
            </a:custDash>
            <a:miter/>
          </a:ln>
        </p:spPr>
        <p:style>
          <a:lnRef idx="0"/>
          <a:fillRef idx="0"/>
          <a:effectRef idx="0"/>
          <a:fontRef idx="minor"/>
        </p:style>
      </p:sp>
      <p:pic>
        <p:nvPicPr>
          <p:cNvPr id="146" name="Shape 121" descr=""/>
          <p:cNvPicPr/>
          <p:nvPr/>
        </p:nvPicPr>
        <p:blipFill>
          <a:blip r:embed="rId2"/>
          <a:srcRect l="1137" t="20577" r="20636" b="68760"/>
          <a:stretch/>
        </p:blipFill>
        <p:spPr>
          <a:xfrm>
            <a:off x="9720" y="-4320"/>
            <a:ext cx="12171960" cy="1222200"/>
          </a:xfrm>
          <a:prstGeom prst="rect">
            <a:avLst/>
          </a:prstGeom>
          <a:ln>
            <a:noFill/>
          </a:ln>
        </p:spPr>
      </p:pic>
      <p:sp>
        <p:nvSpPr>
          <p:cNvPr id="147" name="CustomShape 6"/>
          <p:cNvSpPr/>
          <p:nvPr/>
        </p:nvSpPr>
        <p:spPr>
          <a:xfrm>
            <a:off x="0" y="6602400"/>
            <a:ext cx="12191760" cy="255240"/>
          </a:xfrm>
          <a:prstGeom prst="rect">
            <a:avLst/>
          </a:prstGeom>
          <a:solidFill>
            <a:srgbClr val="a31e34"/>
          </a:solidFill>
          <a:ln>
            <a:noFill/>
          </a:ln>
        </p:spPr>
        <p:style>
          <a:lnRef idx="0"/>
          <a:fillRef idx="0"/>
          <a:effectRef idx="0"/>
          <a:fontRef idx="minor"/>
        </p:style>
      </p:sp>
      <p:pic>
        <p:nvPicPr>
          <p:cNvPr id="148" name="Shape 123" descr=""/>
          <p:cNvPicPr/>
          <p:nvPr/>
        </p:nvPicPr>
        <p:blipFill>
          <a:blip r:embed="rId3"/>
          <a:stretch/>
        </p:blipFill>
        <p:spPr>
          <a:xfrm>
            <a:off x="831960" y="3657600"/>
            <a:ext cx="3879000" cy="2855160"/>
          </a:xfrm>
          <a:prstGeom prst="rect">
            <a:avLst/>
          </a:prstGeom>
          <a:ln>
            <a:noFill/>
          </a:ln>
        </p:spPr>
      </p:pic>
      <p:sp>
        <p:nvSpPr>
          <p:cNvPr id="149" name="CustomShape 7"/>
          <p:cNvSpPr/>
          <p:nvPr/>
        </p:nvSpPr>
        <p:spPr>
          <a:xfrm>
            <a:off x="6753600" y="2142720"/>
            <a:ext cx="3877560" cy="72144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Yes, we would like to make the duration prediction using data before the trip starts.</a:t>
            </a:r>
            <a:endParaRPr b="0" lang="en-US" sz="1800" spc="-1" strike="noStrike">
              <a:solidFill>
                <a:srgbClr val="000000"/>
              </a:solidFill>
              <a:uFill>
                <a:solidFill>
                  <a:srgbClr val="ffffff"/>
                </a:solidFill>
              </a:uFill>
              <a:latin typeface="Arial"/>
            </a:endParaRPr>
          </a:p>
        </p:txBody>
      </p:sp>
      <p:sp>
        <p:nvSpPr>
          <p:cNvPr id="150" name="TextShape 8"/>
          <p:cNvSpPr txBox="1"/>
          <p:nvPr/>
        </p:nvSpPr>
        <p:spPr>
          <a:xfrm>
            <a:off x="1554480" y="2103120"/>
            <a:ext cx="2296080" cy="137052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2016-01-12 00:00:25</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2016-05-03 18:54:53</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2016-05-03 18:55:37</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2016-05-03 18:55:38</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2016-05-03 18:55:49</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839880" y="457200"/>
            <a:ext cx="8486640" cy="1089000"/>
          </a:xfrm>
          <a:prstGeom prst="rect">
            <a:avLst/>
          </a:prstGeom>
          <a:noFill/>
          <a:ln>
            <a:noFill/>
          </a:ln>
        </p:spPr>
        <p:txBody>
          <a:bodyPr anchor="b"/>
          <a:p>
            <a:pPr>
              <a:lnSpc>
                <a:spcPct val="90000"/>
              </a:lnSpc>
            </a:pPr>
            <a:r>
              <a:rPr b="0" lang="en-US" sz="3200" spc="-1" strike="noStrike">
                <a:solidFill>
                  <a:srgbClr val="000000"/>
                </a:solidFill>
                <a:uFill>
                  <a:solidFill>
                    <a:srgbClr val="ffffff"/>
                  </a:solidFill>
                </a:uFill>
                <a:latin typeface="Avenir"/>
                <a:ea typeface="Avenir"/>
              </a:rPr>
              <a:t>Case Study 6.1 </a:t>
            </a:r>
            <a:r>
              <a:rPr b="0" lang="en-US" sz="3200" spc="-1" strike="noStrike">
                <a:solidFill>
                  <a:srgbClr val="000000"/>
                </a:solidFill>
                <a:uFill>
                  <a:solidFill>
                    <a:srgbClr val="ffffff"/>
                  </a:solidFill>
                </a:uFill>
                <a:latin typeface="Avenir"/>
                <a:ea typeface="Avenir"/>
              </a:rPr>
              <a:t>
</a:t>
            </a:r>
            <a:endParaRPr b="0" lang="en-US" sz="1400" spc="-1" strike="noStrike">
              <a:solidFill>
                <a:srgbClr val="000000"/>
              </a:solidFill>
              <a:uFill>
                <a:solidFill>
                  <a:srgbClr val="ffffff"/>
                </a:solidFill>
              </a:uFill>
              <a:latin typeface="Arial"/>
            </a:endParaRPr>
          </a:p>
        </p:txBody>
      </p:sp>
      <p:sp>
        <p:nvSpPr>
          <p:cNvPr id="152" name="TextShape 2"/>
          <p:cNvSpPr txBox="1"/>
          <p:nvPr/>
        </p:nvSpPr>
        <p:spPr>
          <a:xfrm>
            <a:off x="839880" y="1384920"/>
            <a:ext cx="3931920" cy="617400"/>
          </a:xfrm>
          <a:prstGeom prst="rect">
            <a:avLst/>
          </a:prstGeom>
          <a:noFill/>
          <a:ln>
            <a:noFill/>
          </a:ln>
        </p:spPr>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2.1 What was the Modeling Score</a:t>
            </a:r>
            <a:endParaRPr b="0" lang="en-US" sz="1400" spc="-1" strike="noStrike">
              <a:solidFill>
                <a:srgbClr val="000000"/>
              </a:solidFill>
              <a:uFill>
                <a:solidFill>
                  <a:srgbClr val="ffffff"/>
                </a:solidFill>
              </a:uFill>
              <a:latin typeface="Arial"/>
            </a:endParaRPr>
          </a:p>
          <a:p>
            <a:pPr>
              <a:lnSpc>
                <a:spcPct val="90000"/>
              </a:lnSpc>
            </a:pPr>
            <a:r>
              <a:rPr b="1" lang="en-US" sz="1600" spc="-1" strike="noStrike">
                <a:solidFill>
                  <a:srgbClr val="5c6f8b"/>
                </a:solidFill>
                <a:uFill>
                  <a:solidFill>
                    <a:srgbClr val="ffffff"/>
                  </a:solidFill>
                </a:uFill>
                <a:latin typeface="Avenir"/>
                <a:ea typeface="Avenir"/>
              </a:rPr>
              <a:t>after your last training round?</a:t>
            </a:r>
            <a:endParaRPr b="0" lang="en-US" sz="1400" spc="-1" strike="noStrike">
              <a:solidFill>
                <a:srgbClr val="000000"/>
              </a:solidFill>
              <a:uFill>
                <a:solidFill>
                  <a:srgbClr val="ffffff"/>
                </a:solidFill>
              </a:uFill>
              <a:latin typeface="Arial"/>
            </a:endParaRPr>
          </a:p>
          <a:p>
            <a:pPr>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p:txBody>
      </p:sp>
      <p:pic>
        <p:nvPicPr>
          <p:cNvPr id="153" name="Shape 147" descr=""/>
          <p:cNvPicPr/>
          <p:nvPr/>
        </p:nvPicPr>
        <p:blipFill>
          <a:blip r:embed="rId1"/>
          <a:stretch/>
        </p:blipFill>
        <p:spPr>
          <a:xfrm>
            <a:off x="9761400" y="299880"/>
            <a:ext cx="1985760" cy="613440"/>
          </a:xfrm>
          <a:prstGeom prst="rect">
            <a:avLst/>
          </a:prstGeom>
          <a:ln>
            <a:noFill/>
          </a:ln>
        </p:spPr>
      </p:pic>
      <p:sp>
        <p:nvSpPr>
          <p:cNvPr id="154" name="CustomShape 3"/>
          <p:cNvSpPr/>
          <p:nvPr/>
        </p:nvSpPr>
        <p:spPr>
          <a:xfrm>
            <a:off x="877320" y="2113200"/>
            <a:ext cx="3877560" cy="538560"/>
          </a:xfrm>
          <a:prstGeom prst="rect">
            <a:avLst/>
          </a:prstGeom>
          <a:noFill/>
          <a:ln w="12600">
            <a:solidFill>
              <a:srgbClr val="5c6f8b"/>
            </a:solidFill>
            <a:miter/>
          </a:ln>
        </p:spPr>
        <p:style>
          <a:lnRef idx="0"/>
          <a:fillRef idx="0"/>
          <a:effectRef idx="0"/>
          <a:fontRef idx="minor"/>
        </p:style>
      </p:sp>
      <p:sp>
        <p:nvSpPr>
          <p:cNvPr id="155" name="CustomShape 4"/>
          <p:cNvSpPr/>
          <p:nvPr/>
        </p:nvSpPr>
        <p:spPr>
          <a:xfrm>
            <a:off x="5671800" y="1357920"/>
            <a:ext cx="5905800" cy="595440"/>
          </a:xfrm>
          <a:prstGeom prst="rect">
            <a:avLst/>
          </a:prstGeom>
          <a:noFill/>
          <a:ln>
            <a:noFill/>
          </a:ln>
        </p:spPr>
        <p:style>
          <a:lnRef idx="0"/>
          <a:fillRef idx="0"/>
          <a:effectRef idx="0"/>
          <a:fontRef idx="minor"/>
        </p:style>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2.2 Hypothesize on how including more robust features will change the accuracy.</a:t>
            </a:r>
            <a:endParaRPr b="0" lang="en-US" sz="1800" spc="-1" strike="noStrike">
              <a:solidFill>
                <a:srgbClr val="000000"/>
              </a:solidFill>
              <a:uFill>
                <a:solidFill>
                  <a:srgbClr val="ffffff"/>
                </a:solidFill>
              </a:uFill>
              <a:latin typeface="Arial"/>
            </a:endParaRPr>
          </a:p>
        </p:txBody>
      </p:sp>
      <p:sp>
        <p:nvSpPr>
          <p:cNvPr id="156" name="CustomShape 5"/>
          <p:cNvSpPr/>
          <p:nvPr/>
        </p:nvSpPr>
        <p:spPr>
          <a:xfrm>
            <a:off x="5671800" y="1953720"/>
            <a:ext cx="6040800" cy="4096080"/>
          </a:xfrm>
          <a:prstGeom prst="rect">
            <a:avLst/>
          </a:prstGeom>
          <a:noFill/>
          <a:ln w="9360">
            <a:solidFill>
              <a:schemeClr val="lt1"/>
            </a:solidFill>
            <a:custDash>
              <a:ds d="500000" sp="400000"/>
            </a:custDash>
            <a:miter/>
          </a:ln>
        </p:spPr>
        <p:style>
          <a:lnRef idx="0"/>
          <a:fillRef idx="0"/>
          <a:effectRef idx="0"/>
          <a:fontRef idx="minor"/>
        </p:style>
      </p:sp>
      <p:pic>
        <p:nvPicPr>
          <p:cNvPr id="157" name="Shape 151" descr=""/>
          <p:cNvPicPr/>
          <p:nvPr/>
        </p:nvPicPr>
        <p:blipFill>
          <a:blip r:embed="rId2"/>
          <a:srcRect l="1133" t="20577" r="20640" b="68760"/>
          <a:stretch/>
        </p:blipFill>
        <p:spPr>
          <a:xfrm>
            <a:off x="9720" y="-4320"/>
            <a:ext cx="12171960" cy="1222200"/>
          </a:xfrm>
          <a:prstGeom prst="rect">
            <a:avLst/>
          </a:prstGeom>
          <a:ln>
            <a:noFill/>
          </a:ln>
        </p:spPr>
      </p:pic>
      <p:sp>
        <p:nvSpPr>
          <p:cNvPr id="158" name="CustomShape 6"/>
          <p:cNvSpPr/>
          <p:nvPr/>
        </p:nvSpPr>
        <p:spPr>
          <a:xfrm>
            <a:off x="0" y="6602400"/>
            <a:ext cx="12191760" cy="255240"/>
          </a:xfrm>
          <a:prstGeom prst="rect">
            <a:avLst/>
          </a:prstGeom>
          <a:solidFill>
            <a:srgbClr val="a31e34"/>
          </a:solidFill>
          <a:ln>
            <a:noFill/>
          </a:ln>
        </p:spPr>
        <p:style>
          <a:lnRef idx="0"/>
          <a:fillRef idx="0"/>
          <a:effectRef idx="0"/>
          <a:fontRef idx="minor"/>
        </p:style>
      </p:sp>
      <p:pic>
        <p:nvPicPr>
          <p:cNvPr id="159" name="Shape 153" descr=""/>
          <p:cNvPicPr/>
          <p:nvPr/>
        </p:nvPicPr>
        <p:blipFill>
          <a:blip r:embed="rId3"/>
          <a:stretch/>
        </p:blipFill>
        <p:spPr>
          <a:xfrm>
            <a:off x="875880" y="2905560"/>
            <a:ext cx="3879000" cy="2855160"/>
          </a:xfrm>
          <a:prstGeom prst="rect">
            <a:avLst/>
          </a:prstGeom>
          <a:ln>
            <a:noFill/>
          </a:ln>
        </p:spPr>
      </p:pic>
      <p:sp>
        <p:nvSpPr>
          <p:cNvPr id="160" name="CustomShape 7"/>
          <p:cNvSpPr/>
          <p:nvPr/>
        </p:nvSpPr>
        <p:spPr>
          <a:xfrm>
            <a:off x="6753600" y="2142720"/>
            <a:ext cx="3877560" cy="178920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The more robust features we add incrementally, we see that the accuracy improves by observing the increasing modeling score.</a:t>
            </a:r>
            <a:endParaRPr b="0" lang="en-US" sz="1800" spc="-1" strike="noStrike">
              <a:solidFill>
                <a:srgbClr val="000000"/>
              </a:solidFill>
              <a:uFill>
                <a:solidFill>
                  <a:srgbClr val="ffffff"/>
                </a:solidFill>
              </a:uFill>
              <a:latin typeface="Arial"/>
            </a:endParaRPr>
          </a:p>
        </p:txBody>
      </p:sp>
      <p:sp>
        <p:nvSpPr>
          <p:cNvPr id="161" name="TextShape 8"/>
          <p:cNvSpPr txBox="1"/>
          <p:nvPr/>
        </p:nvSpPr>
        <p:spPr>
          <a:xfrm>
            <a:off x="1593360" y="2213640"/>
            <a:ext cx="2521440" cy="346680"/>
          </a:xfrm>
          <a:prstGeom prst="rect">
            <a:avLst/>
          </a:prstGeom>
          <a:noFill/>
          <a:ln>
            <a:noFill/>
          </a:ln>
        </p:spPr>
        <p:txBody>
          <a:bodyPr lIns="90000" rIns="90000" tIns="45000" bIns="45000"/>
          <a:p>
            <a:r>
              <a:rPr b="0" lang="en-US" sz="1800" spc="-1" strike="noStrike">
                <a:solidFill>
                  <a:srgbClr val="000000"/>
                </a:solidFill>
                <a:uFill>
                  <a:solidFill>
                    <a:srgbClr val="ffffff"/>
                  </a:solidFill>
                </a:uFill>
                <a:latin typeface="Arial"/>
              </a:rPr>
              <a:t>0.72200175704571445</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839880" y="457200"/>
            <a:ext cx="8486640" cy="1089000"/>
          </a:xfrm>
          <a:prstGeom prst="rect">
            <a:avLst/>
          </a:prstGeom>
          <a:noFill/>
          <a:ln>
            <a:noFill/>
          </a:ln>
        </p:spPr>
        <p:txBody>
          <a:bodyPr anchor="b"/>
          <a:p>
            <a:pPr>
              <a:lnSpc>
                <a:spcPct val="90000"/>
              </a:lnSpc>
            </a:pPr>
            <a:r>
              <a:rPr b="0" lang="en-US" sz="3200" spc="-1" strike="noStrike">
                <a:solidFill>
                  <a:srgbClr val="000000"/>
                </a:solidFill>
                <a:uFill>
                  <a:solidFill>
                    <a:srgbClr val="ffffff"/>
                  </a:solidFill>
                </a:uFill>
                <a:latin typeface="Avenir"/>
                <a:ea typeface="Avenir"/>
              </a:rPr>
              <a:t>Case Study 6.1 </a:t>
            </a:r>
            <a:r>
              <a:rPr b="0" lang="en-US" sz="3200" spc="-1" strike="noStrike">
                <a:solidFill>
                  <a:srgbClr val="000000"/>
                </a:solidFill>
                <a:uFill>
                  <a:solidFill>
                    <a:srgbClr val="ffffff"/>
                  </a:solidFill>
                </a:uFill>
                <a:latin typeface="Avenir"/>
                <a:ea typeface="Avenir"/>
              </a:rPr>
              <a:t>
</a:t>
            </a:r>
            <a:endParaRPr b="0" lang="en-US" sz="1400" spc="-1" strike="noStrike">
              <a:solidFill>
                <a:srgbClr val="000000"/>
              </a:solidFill>
              <a:uFill>
                <a:solidFill>
                  <a:srgbClr val="ffffff"/>
                </a:solidFill>
              </a:uFill>
              <a:latin typeface="Arial"/>
            </a:endParaRPr>
          </a:p>
        </p:txBody>
      </p:sp>
      <p:sp>
        <p:nvSpPr>
          <p:cNvPr id="163" name="TextShape 2"/>
          <p:cNvSpPr txBox="1"/>
          <p:nvPr/>
        </p:nvSpPr>
        <p:spPr>
          <a:xfrm>
            <a:off x="839880" y="1384920"/>
            <a:ext cx="3931920" cy="617400"/>
          </a:xfrm>
          <a:prstGeom prst="rect">
            <a:avLst/>
          </a:prstGeom>
          <a:noFill/>
          <a:ln>
            <a:noFill/>
          </a:ln>
        </p:spPr>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3.1 Paste in 5 of the  generated features</a:t>
            </a:r>
            <a:endParaRPr b="0" lang="en-US" sz="1400" spc="-1" strike="noStrike">
              <a:solidFill>
                <a:srgbClr val="000000"/>
              </a:solidFill>
              <a:uFill>
                <a:solidFill>
                  <a:srgbClr val="ffffff"/>
                </a:solidFill>
              </a:uFill>
              <a:latin typeface="Arial"/>
            </a:endParaRPr>
          </a:p>
          <a:p>
            <a:pPr>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p:txBody>
      </p:sp>
      <p:pic>
        <p:nvPicPr>
          <p:cNvPr id="164" name="Shape 132" descr=""/>
          <p:cNvPicPr/>
          <p:nvPr/>
        </p:nvPicPr>
        <p:blipFill>
          <a:blip r:embed="rId1"/>
          <a:stretch/>
        </p:blipFill>
        <p:spPr>
          <a:xfrm>
            <a:off x="9761400" y="299880"/>
            <a:ext cx="1985760" cy="613440"/>
          </a:xfrm>
          <a:prstGeom prst="rect">
            <a:avLst/>
          </a:prstGeom>
          <a:ln>
            <a:noFill/>
          </a:ln>
        </p:spPr>
      </p:pic>
      <p:sp>
        <p:nvSpPr>
          <p:cNvPr id="165" name="CustomShape 3"/>
          <p:cNvSpPr/>
          <p:nvPr/>
        </p:nvSpPr>
        <p:spPr>
          <a:xfrm>
            <a:off x="839880" y="2002680"/>
            <a:ext cx="3877560" cy="156348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MINUTE(pickup_datetime) HOUR(dropoff_datetime)</a:t>
            </a:r>
            <a:endParaRPr b="0" lang="en-US" sz="1800" spc="-1" strike="noStrike">
              <a:solidFill>
                <a:srgbClr val="000000"/>
              </a:solidFill>
              <a:uFill>
                <a:solidFill>
                  <a:srgbClr val="ffffff"/>
                </a:solidFill>
              </a:uFill>
              <a:latin typeface="Arial"/>
            </a:endParaRPr>
          </a:p>
          <a:p>
            <a:pPr algn="ctr">
              <a:lnSpc>
                <a:spcPct val="100000"/>
              </a:lnSpc>
            </a:pPr>
            <a:r>
              <a:rPr b="0" lang="en-US" sz="1600" spc="-1" strike="noStrike">
                <a:solidFill>
                  <a:srgbClr val="000000"/>
                </a:solidFill>
                <a:uFill>
                  <a:solidFill>
                    <a:srgbClr val="ffffff"/>
                  </a:solidFill>
                </a:uFill>
                <a:latin typeface="Avenir"/>
                <a:ea typeface="Avenir"/>
              </a:rPr>
              <a:t>DAY(pickup_datetime)</a:t>
            </a:r>
            <a:endParaRPr b="0" lang="en-US" sz="1800" spc="-1" strike="noStrike">
              <a:solidFill>
                <a:srgbClr val="000000"/>
              </a:solidFill>
              <a:uFill>
                <a:solidFill>
                  <a:srgbClr val="ffffff"/>
                </a:solidFill>
              </a:uFill>
              <a:latin typeface="Arial"/>
            </a:endParaRPr>
          </a:p>
          <a:p>
            <a:pPr algn="ctr">
              <a:lnSpc>
                <a:spcPct val="100000"/>
              </a:lnSpc>
            </a:pPr>
            <a:r>
              <a:rPr b="0" lang="en-US" sz="1600" spc="-1" strike="noStrike">
                <a:solidFill>
                  <a:srgbClr val="000000"/>
                </a:solidFill>
                <a:uFill>
                  <a:solidFill>
                    <a:srgbClr val="ffffff"/>
                  </a:solidFill>
                </a:uFill>
                <a:latin typeface="Avenir"/>
                <a:ea typeface="Avenir"/>
              </a:rPr>
              <a:t>WEEK(dropoff_datetime)</a:t>
            </a:r>
            <a:endParaRPr b="0" lang="en-US" sz="1800" spc="-1" strike="noStrike">
              <a:solidFill>
                <a:srgbClr val="000000"/>
              </a:solidFill>
              <a:uFill>
                <a:solidFill>
                  <a:srgbClr val="ffffff"/>
                </a:solidFill>
              </a:uFill>
              <a:latin typeface="Arial"/>
            </a:endParaRPr>
          </a:p>
          <a:p>
            <a:pPr algn="ctr">
              <a:lnSpc>
                <a:spcPct val="100000"/>
              </a:lnSpc>
            </a:pPr>
            <a:r>
              <a:rPr b="0" lang="en-US" sz="1600" spc="-1" strike="noStrike">
                <a:solidFill>
                  <a:srgbClr val="000000"/>
                </a:solidFill>
                <a:uFill>
                  <a:solidFill>
                    <a:srgbClr val="ffffff"/>
                  </a:solidFill>
                </a:uFill>
                <a:latin typeface="Avenir"/>
                <a:ea typeface="Avenir"/>
              </a:rPr>
              <a:t>MONTH(pickup_datetime)</a:t>
            </a:r>
            <a:endParaRPr b="0" lang="en-US" sz="1800" spc="-1" strike="noStrike">
              <a:solidFill>
                <a:srgbClr val="000000"/>
              </a:solidFill>
              <a:uFill>
                <a:solidFill>
                  <a:srgbClr val="ffffff"/>
                </a:solidFill>
              </a:uFill>
              <a:latin typeface="Arial"/>
            </a:endParaRPr>
          </a:p>
        </p:txBody>
      </p:sp>
      <p:sp>
        <p:nvSpPr>
          <p:cNvPr id="166" name="CustomShape 4"/>
          <p:cNvSpPr/>
          <p:nvPr/>
        </p:nvSpPr>
        <p:spPr>
          <a:xfrm>
            <a:off x="5739120" y="1384920"/>
            <a:ext cx="5905800" cy="595440"/>
          </a:xfrm>
          <a:prstGeom prst="rect">
            <a:avLst/>
          </a:prstGeom>
          <a:noFill/>
          <a:ln>
            <a:noFill/>
          </a:ln>
        </p:spPr>
        <p:style>
          <a:lnRef idx="0"/>
          <a:fillRef idx="0"/>
          <a:effectRef idx="0"/>
          <a:fontRef idx="minor"/>
        </p:style>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3.2 What are these features called and how are they generated?</a:t>
            </a:r>
            <a:endParaRPr b="0" lang="en-US" sz="1800" spc="-1" strike="noStrike">
              <a:solidFill>
                <a:srgbClr val="000000"/>
              </a:solidFill>
              <a:uFill>
                <a:solidFill>
                  <a:srgbClr val="ffffff"/>
                </a:solidFill>
              </a:uFill>
              <a:latin typeface="Arial"/>
            </a:endParaRPr>
          </a:p>
        </p:txBody>
      </p:sp>
      <p:sp>
        <p:nvSpPr>
          <p:cNvPr id="167" name="CustomShape 5"/>
          <p:cNvSpPr/>
          <p:nvPr/>
        </p:nvSpPr>
        <p:spPr>
          <a:xfrm>
            <a:off x="5671800" y="1953720"/>
            <a:ext cx="6040800" cy="4096080"/>
          </a:xfrm>
          <a:prstGeom prst="rect">
            <a:avLst/>
          </a:prstGeom>
          <a:noFill/>
          <a:ln w="9360">
            <a:solidFill>
              <a:schemeClr val="lt1"/>
            </a:solidFill>
            <a:custDash>
              <a:ds d="500000" sp="400000"/>
            </a:custDash>
            <a:miter/>
          </a:ln>
        </p:spPr>
        <p:style>
          <a:lnRef idx="0"/>
          <a:fillRef idx="0"/>
          <a:effectRef idx="0"/>
          <a:fontRef idx="minor"/>
        </p:style>
      </p:sp>
      <p:pic>
        <p:nvPicPr>
          <p:cNvPr id="168" name="Shape 136" descr=""/>
          <p:cNvPicPr/>
          <p:nvPr/>
        </p:nvPicPr>
        <p:blipFill>
          <a:blip r:embed="rId2"/>
          <a:srcRect l="1133" t="20577" r="20640" b="68760"/>
          <a:stretch/>
        </p:blipFill>
        <p:spPr>
          <a:xfrm>
            <a:off x="9720" y="-4320"/>
            <a:ext cx="12171960" cy="1222200"/>
          </a:xfrm>
          <a:prstGeom prst="rect">
            <a:avLst/>
          </a:prstGeom>
          <a:ln>
            <a:noFill/>
          </a:ln>
        </p:spPr>
      </p:pic>
      <p:sp>
        <p:nvSpPr>
          <p:cNvPr id="169" name="CustomShape 6"/>
          <p:cNvSpPr/>
          <p:nvPr/>
        </p:nvSpPr>
        <p:spPr>
          <a:xfrm>
            <a:off x="0" y="6602400"/>
            <a:ext cx="12191760" cy="255240"/>
          </a:xfrm>
          <a:prstGeom prst="rect">
            <a:avLst/>
          </a:prstGeom>
          <a:solidFill>
            <a:srgbClr val="a31e34"/>
          </a:solidFill>
          <a:ln>
            <a:noFill/>
          </a:ln>
        </p:spPr>
        <p:style>
          <a:lnRef idx="0"/>
          <a:fillRef idx="0"/>
          <a:effectRef idx="0"/>
          <a:fontRef idx="minor"/>
        </p:style>
      </p:sp>
      <p:pic>
        <p:nvPicPr>
          <p:cNvPr id="170" name="Shape 138" descr=""/>
          <p:cNvPicPr/>
          <p:nvPr/>
        </p:nvPicPr>
        <p:blipFill>
          <a:blip r:embed="rId3"/>
          <a:stretch/>
        </p:blipFill>
        <p:spPr>
          <a:xfrm>
            <a:off x="831960" y="3728520"/>
            <a:ext cx="3879000" cy="2855160"/>
          </a:xfrm>
          <a:prstGeom prst="rect">
            <a:avLst/>
          </a:prstGeom>
          <a:ln>
            <a:noFill/>
          </a:ln>
        </p:spPr>
      </p:pic>
      <p:sp>
        <p:nvSpPr>
          <p:cNvPr id="171" name="CustomShape 7"/>
          <p:cNvSpPr/>
          <p:nvPr/>
        </p:nvSpPr>
        <p:spPr>
          <a:xfrm>
            <a:off x="6753600" y="2142720"/>
            <a:ext cx="3877560" cy="142344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Transform features. They are generated by adding following transform primitives: Minute, Hour, Day, Week, Month</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839880" y="457200"/>
            <a:ext cx="8486640" cy="1089000"/>
          </a:xfrm>
          <a:prstGeom prst="rect">
            <a:avLst/>
          </a:prstGeom>
          <a:noFill/>
          <a:ln>
            <a:noFill/>
          </a:ln>
        </p:spPr>
        <p:txBody>
          <a:bodyPr anchor="b"/>
          <a:p>
            <a:pPr>
              <a:lnSpc>
                <a:spcPct val="90000"/>
              </a:lnSpc>
            </a:pPr>
            <a:r>
              <a:rPr b="0" lang="en-US" sz="3200" spc="-1" strike="noStrike">
                <a:solidFill>
                  <a:srgbClr val="000000"/>
                </a:solidFill>
                <a:uFill>
                  <a:solidFill>
                    <a:srgbClr val="ffffff"/>
                  </a:solidFill>
                </a:uFill>
                <a:latin typeface="Avenir"/>
                <a:ea typeface="Avenir"/>
              </a:rPr>
              <a:t>Case Study 6.1 </a:t>
            </a:r>
            <a:r>
              <a:rPr b="0" lang="en-US" sz="3200" spc="-1" strike="noStrike">
                <a:solidFill>
                  <a:srgbClr val="000000"/>
                </a:solidFill>
                <a:uFill>
                  <a:solidFill>
                    <a:srgbClr val="ffffff"/>
                  </a:solidFill>
                </a:uFill>
                <a:latin typeface="Avenir"/>
                <a:ea typeface="Avenir"/>
              </a:rPr>
              <a:t>
</a:t>
            </a:r>
            <a:endParaRPr b="0" lang="en-US" sz="1400" spc="-1" strike="noStrike">
              <a:solidFill>
                <a:srgbClr val="000000"/>
              </a:solidFill>
              <a:uFill>
                <a:solidFill>
                  <a:srgbClr val="ffffff"/>
                </a:solidFill>
              </a:uFill>
              <a:latin typeface="Arial"/>
            </a:endParaRPr>
          </a:p>
        </p:txBody>
      </p:sp>
      <p:sp>
        <p:nvSpPr>
          <p:cNvPr id="173" name="TextShape 2"/>
          <p:cNvSpPr txBox="1"/>
          <p:nvPr/>
        </p:nvSpPr>
        <p:spPr>
          <a:xfrm>
            <a:off x="839880" y="1384920"/>
            <a:ext cx="3931920" cy="617400"/>
          </a:xfrm>
          <a:prstGeom prst="rect">
            <a:avLst/>
          </a:prstGeom>
          <a:noFill/>
          <a:ln>
            <a:noFill/>
          </a:ln>
        </p:spPr>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4.1 What was the Modeling Score after your last training round when including the transform primitives?</a:t>
            </a:r>
            <a:endParaRPr b="0" lang="en-US" sz="1400" spc="-1" strike="noStrike">
              <a:solidFill>
                <a:srgbClr val="000000"/>
              </a:solidFill>
              <a:uFill>
                <a:solidFill>
                  <a:srgbClr val="ffffff"/>
                </a:solidFill>
              </a:uFill>
              <a:latin typeface="Arial"/>
            </a:endParaRPr>
          </a:p>
          <a:p>
            <a:pPr>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p:txBody>
      </p:sp>
      <p:pic>
        <p:nvPicPr>
          <p:cNvPr id="174" name="Shape 162" descr=""/>
          <p:cNvPicPr/>
          <p:nvPr/>
        </p:nvPicPr>
        <p:blipFill>
          <a:blip r:embed="rId1"/>
          <a:stretch/>
        </p:blipFill>
        <p:spPr>
          <a:xfrm>
            <a:off x="9761400" y="299880"/>
            <a:ext cx="1985760" cy="613440"/>
          </a:xfrm>
          <a:prstGeom prst="rect">
            <a:avLst/>
          </a:prstGeom>
          <a:ln>
            <a:noFill/>
          </a:ln>
        </p:spPr>
      </p:pic>
      <p:sp>
        <p:nvSpPr>
          <p:cNvPr id="175" name="CustomShape 3"/>
          <p:cNvSpPr/>
          <p:nvPr/>
        </p:nvSpPr>
        <p:spPr>
          <a:xfrm>
            <a:off x="866880" y="2451960"/>
            <a:ext cx="3877560" cy="72144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0.7755608981558122</a:t>
            </a:r>
            <a:endParaRPr b="0" lang="en-US" sz="1800" spc="-1" strike="noStrike">
              <a:solidFill>
                <a:srgbClr val="000000"/>
              </a:solidFill>
              <a:uFill>
                <a:solidFill>
                  <a:srgbClr val="ffffff"/>
                </a:solidFill>
              </a:uFill>
              <a:latin typeface="Arial"/>
            </a:endParaRPr>
          </a:p>
        </p:txBody>
      </p:sp>
      <p:sp>
        <p:nvSpPr>
          <p:cNvPr id="176" name="CustomShape 4"/>
          <p:cNvSpPr/>
          <p:nvPr/>
        </p:nvSpPr>
        <p:spPr>
          <a:xfrm>
            <a:off x="5739120" y="1384920"/>
            <a:ext cx="5905800" cy="595440"/>
          </a:xfrm>
          <a:prstGeom prst="rect">
            <a:avLst/>
          </a:prstGeom>
          <a:noFill/>
          <a:ln>
            <a:noFill/>
          </a:ln>
        </p:spPr>
        <p:style>
          <a:lnRef idx="0"/>
          <a:fillRef idx="0"/>
          <a:effectRef idx="0"/>
          <a:fontRef idx="minor"/>
        </p:style>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4.2 Comment on how the modeling accuracy differs when including the Transform features.</a:t>
            </a:r>
            <a:endParaRPr b="0" lang="en-US" sz="1800" spc="-1" strike="noStrike">
              <a:solidFill>
                <a:srgbClr val="000000"/>
              </a:solidFill>
              <a:uFill>
                <a:solidFill>
                  <a:srgbClr val="ffffff"/>
                </a:solidFill>
              </a:uFill>
              <a:latin typeface="Arial"/>
            </a:endParaRPr>
          </a:p>
          <a:p>
            <a:pPr>
              <a:lnSpc>
                <a:spcPct val="90000"/>
              </a:lnSpc>
            </a:pPr>
            <a:endParaRPr b="0" lang="en-US" sz="1800" spc="-1" strike="noStrike">
              <a:solidFill>
                <a:srgbClr val="000000"/>
              </a:solidFill>
              <a:uFill>
                <a:solidFill>
                  <a:srgbClr val="ffffff"/>
                </a:solidFill>
              </a:uFill>
              <a:latin typeface="Arial"/>
            </a:endParaRPr>
          </a:p>
        </p:txBody>
      </p:sp>
      <p:sp>
        <p:nvSpPr>
          <p:cNvPr id="177" name="CustomShape 5"/>
          <p:cNvSpPr/>
          <p:nvPr/>
        </p:nvSpPr>
        <p:spPr>
          <a:xfrm>
            <a:off x="5671800" y="1953720"/>
            <a:ext cx="6040800" cy="4096080"/>
          </a:xfrm>
          <a:prstGeom prst="rect">
            <a:avLst/>
          </a:prstGeom>
          <a:noFill/>
          <a:ln w="9360">
            <a:solidFill>
              <a:schemeClr val="lt1"/>
            </a:solidFill>
            <a:custDash>
              <a:ds d="500000" sp="400000"/>
            </a:custDash>
            <a:miter/>
          </a:ln>
        </p:spPr>
        <p:style>
          <a:lnRef idx="0"/>
          <a:fillRef idx="0"/>
          <a:effectRef idx="0"/>
          <a:fontRef idx="minor"/>
        </p:style>
      </p:sp>
      <p:pic>
        <p:nvPicPr>
          <p:cNvPr id="178" name="Shape 166" descr=""/>
          <p:cNvPicPr/>
          <p:nvPr/>
        </p:nvPicPr>
        <p:blipFill>
          <a:blip r:embed="rId2"/>
          <a:srcRect l="1133" t="20577" r="20640" b="68760"/>
          <a:stretch/>
        </p:blipFill>
        <p:spPr>
          <a:xfrm>
            <a:off x="9720" y="-4320"/>
            <a:ext cx="12171960" cy="1222200"/>
          </a:xfrm>
          <a:prstGeom prst="rect">
            <a:avLst/>
          </a:prstGeom>
          <a:ln>
            <a:noFill/>
          </a:ln>
        </p:spPr>
      </p:pic>
      <p:sp>
        <p:nvSpPr>
          <p:cNvPr id="179" name="CustomShape 6"/>
          <p:cNvSpPr/>
          <p:nvPr/>
        </p:nvSpPr>
        <p:spPr>
          <a:xfrm>
            <a:off x="0" y="6602400"/>
            <a:ext cx="12191760" cy="255240"/>
          </a:xfrm>
          <a:prstGeom prst="rect">
            <a:avLst/>
          </a:prstGeom>
          <a:solidFill>
            <a:srgbClr val="a31e34"/>
          </a:solidFill>
          <a:ln>
            <a:noFill/>
          </a:ln>
        </p:spPr>
        <p:style>
          <a:lnRef idx="0"/>
          <a:fillRef idx="0"/>
          <a:effectRef idx="0"/>
          <a:fontRef idx="minor"/>
        </p:style>
      </p:sp>
      <p:pic>
        <p:nvPicPr>
          <p:cNvPr id="180" name="Shape 168" descr=""/>
          <p:cNvPicPr/>
          <p:nvPr/>
        </p:nvPicPr>
        <p:blipFill>
          <a:blip r:embed="rId3"/>
          <a:stretch/>
        </p:blipFill>
        <p:spPr>
          <a:xfrm>
            <a:off x="6752520" y="3416040"/>
            <a:ext cx="3879000" cy="2855160"/>
          </a:xfrm>
          <a:prstGeom prst="rect">
            <a:avLst/>
          </a:prstGeom>
          <a:ln>
            <a:noFill/>
          </a:ln>
        </p:spPr>
      </p:pic>
      <p:sp>
        <p:nvSpPr>
          <p:cNvPr id="181" name="CustomShape 7"/>
          <p:cNvSpPr/>
          <p:nvPr/>
        </p:nvSpPr>
        <p:spPr>
          <a:xfrm>
            <a:off x="6753240" y="2451960"/>
            <a:ext cx="3877560" cy="72144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Modeling accuracy increases when transform features are included.</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839880" y="457200"/>
            <a:ext cx="8486640" cy="1089000"/>
          </a:xfrm>
          <a:prstGeom prst="rect">
            <a:avLst/>
          </a:prstGeom>
          <a:noFill/>
          <a:ln>
            <a:noFill/>
          </a:ln>
        </p:spPr>
        <p:txBody>
          <a:bodyPr anchor="b"/>
          <a:p>
            <a:pPr>
              <a:lnSpc>
                <a:spcPct val="90000"/>
              </a:lnSpc>
            </a:pPr>
            <a:r>
              <a:rPr b="0" lang="en-US" sz="3200" spc="-1" strike="noStrike">
                <a:solidFill>
                  <a:srgbClr val="000000"/>
                </a:solidFill>
                <a:uFill>
                  <a:solidFill>
                    <a:srgbClr val="ffffff"/>
                  </a:solidFill>
                </a:uFill>
                <a:latin typeface="Avenir"/>
                <a:ea typeface="Avenir"/>
              </a:rPr>
              <a:t>Case Study 6.1 </a:t>
            </a:r>
            <a:r>
              <a:rPr b="0" lang="en-US" sz="3200" spc="-1" strike="noStrike">
                <a:solidFill>
                  <a:srgbClr val="000000"/>
                </a:solidFill>
                <a:uFill>
                  <a:solidFill>
                    <a:srgbClr val="ffffff"/>
                  </a:solidFill>
                </a:uFill>
                <a:latin typeface="Avenir"/>
                <a:ea typeface="Avenir"/>
              </a:rPr>
              <a:t>
</a:t>
            </a:r>
            <a:endParaRPr b="0" lang="en-US" sz="1400" spc="-1" strike="noStrike">
              <a:solidFill>
                <a:srgbClr val="000000"/>
              </a:solidFill>
              <a:uFill>
                <a:solidFill>
                  <a:srgbClr val="ffffff"/>
                </a:solidFill>
              </a:uFill>
              <a:latin typeface="Arial"/>
            </a:endParaRPr>
          </a:p>
        </p:txBody>
      </p:sp>
      <p:sp>
        <p:nvSpPr>
          <p:cNvPr id="183" name="TextShape 2"/>
          <p:cNvSpPr txBox="1"/>
          <p:nvPr/>
        </p:nvSpPr>
        <p:spPr>
          <a:xfrm>
            <a:off x="839880" y="1384920"/>
            <a:ext cx="3931920" cy="617400"/>
          </a:xfrm>
          <a:prstGeom prst="rect">
            <a:avLst/>
          </a:prstGeom>
          <a:noFill/>
          <a:ln>
            <a:noFill/>
          </a:ln>
        </p:spPr>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5.1 What was the Modeling Score after your last training round when including the aggregate transforms?</a:t>
            </a:r>
            <a:endParaRPr b="0" lang="en-US" sz="1400" spc="-1" strike="noStrike">
              <a:solidFill>
                <a:srgbClr val="000000"/>
              </a:solidFill>
              <a:uFill>
                <a:solidFill>
                  <a:srgbClr val="ffffff"/>
                </a:solidFill>
              </a:uFill>
              <a:latin typeface="Arial"/>
            </a:endParaRPr>
          </a:p>
          <a:p>
            <a:pPr>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a:p>
            <a:pPr marL="343080" indent="-342720">
              <a:lnSpc>
                <a:spcPct val="90000"/>
              </a:lnSpc>
            </a:pPr>
            <a:endParaRPr b="0" lang="en-US" sz="1400" spc="-1" strike="noStrike">
              <a:solidFill>
                <a:srgbClr val="000000"/>
              </a:solidFill>
              <a:uFill>
                <a:solidFill>
                  <a:srgbClr val="ffffff"/>
                </a:solidFill>
              </a:uFill>
              <a:latin typeface="Arial"/>
            </a:endParaRPr>
          </a:p>
        </p:txBody>
      </p:sp>
      <p:pic>
        <p:nvPicPr>
          <p:cNvPr id="184" name="Shape 177" descr=""/>
          <p:cNvPicPr/>
          <p:nvPr/>
        </p:nvPicPr>
        <p:blipFill>
          <a:blip r:embed="rId1"/>
          <a:stretch/>
        </p:blipFill>
        <p:spPr>
          <a:xfrm>
            <a:off x="9761400" y="299880"/>
            <a:ext cx="1985760" cy="613440"/>
          </a:xfrm>
          <a:prstGeom prst="rect">
            <a:avLst/>
          </a:prstGeom>
          <a:ln>
            <a:noFill/>
          </a:ln>
        </p:spPr>
      </p:pic>
      <p:sp>
        <p:nvSpPr>
          <p:cNvPr id="185" name="CustomShape 3"/>
          <p:cNvSpPr/>
          <p:nvPr/>
        </p:nvSpPr>
        <p:spPr>
          <a:xfrm>
            <a:off x="866880" y="2451960"/>
            <a:ext cx="3877560" cy="72144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0.77808885638984859</a:t>
            </a:r>
            <a:endParaRPr b="0" lang="en-US" sz="1800" spc="-1" strike="noStrike">
              <a:solidFill>
                <a:srgbClr val="000000"/>
              </a:solidFill>
              <a:uFill>
                <a:solidFill>
                  <a:srgbClr val="ffffff"/>
                </a:solidFill>
              </a:uFill>
              <a:latin typeface="Arial"/>
            </a:endParaRPr>
          </a:p>
        </p:txBody>
      </p:sp>
      <p:sp>
        <p:nvSpPr>
          <p:cNvPr id="186" name="CustomShape 4"/>
          <p:cNvSpPr/>
          <p:nvPr/>
        </p:nvSpPr>
        <p:spPr>
          <a:xfrm>
            <a:off x="5739120" y="1384920"/>
            <a:ext cx="5905800" cy="595440"/>
          </a:xfrm>
          <a:prstGeom prst="rect">
            <a:avLst/>
          </a:prstGeom>
          <a:noFill/>
          <a:ln>
            <a:noFill/>
          </a:ln>
        </p:spPr>
        <p:style>
          <a:lnRef idx="0"/>
          <a:fillRef idx="0"/>
          <a:effectRef idx="0"/>
          <a:fontRef idx="minor"/>
        </p:style>
        <p:txBody>
          <a:bodyPr/>
          <a:p>
            <a:pPr marL="285840" indent="-285480">
              <a:lnSpc>
                <a:spcPct val="90000"/>
              </a:lnSpc>
              <a:buClr>
                <a:srgbClr val="5c6f8b"/>
              </a:buClr>
              <a:buFont typeface="Arial"/>
              <a:buChar char="•"/>
            </a:pPr>
            <a:r>
              <a:rPr b="1" lang="en-US" sz="1600" spc="-1" strike="noStrike">
                <a:solidFill>
                  <a:srgbClr val="5c6f8b"/>
                </a:solidFill>
                <a:uFill>
                  <a:solidFill>
                    <a:srgbClr val="ffffff"/>
                  </a:solidFill>
                </a:uFill>
                <a:latin typeface="Avenir"/>
                <a:ea typeface="Avenir"/>
              </a:rPr>
              <a:t>5.2 How do these aggregate transforms impact performance? How do they impact training time?</a:t>
            </a:r>
            <a:endParaRPr b="0" lang="en-US" sz="1800" spc="-1" strike="noStrike">
              <a:solidFill>
                <a:srgbClr val="000000"/>
              </a:solidFill>
              <a:uFill>
                <a:solidFill>
                  <a:srgbClr val="ffffff"/>
                </a:solidFill>
              </a:uFill>
              <a:latin typeface="Arial"/>
            </a:endParaRPr>
          </a:p>
          <a:p>
            <a:pPr>
              <a:lnSpc>
                <a:spcPct val="90000"/>
              </a:lnSpc>
            </a:pPr>
            <a:endParaRPr b="0" lang="en-US" sz="1800" spc="-1" strike="noStrike">
              <a:solidFill>
                <a:srgbClr val="000000"/>
              </a:solidFill>
              <a:uFill>
                <a:solidFill>
                  <a:srgbClr val="ffffff"/>
                </a:solidFill>
              </a:uFill>
              <a:latin typeface="Arial"/>
            </a:endParaRPr>
          </a:p>
        </p:txBody>
      </p:sp>
      <p:sp>
        <p:nvSpPr>
          <p:cNvPr id="187" name="CustomShape 5"/>
          <p:cNvSpPr/>
          <p:nvPr/>
        </p:nvSpPr>
        <p:spPr>
          <a:xfrm>
            <a:off x="5671800" y="1953720"/>
            <a:ext cx="6040800" cy="4096080"/>
          </a:xfrm>
          <a:prstGeom prst="rect">
            <a:avLst/>
          </a:prstGeom>
          <a:noFill/>
          <a:ln w="9360">
            <a:solidFill>
              <a:schemeClr val="lt1"/>
            </a:solidFill>
            <a:custDash>
              <a:ds d="500000" sp="400000"/>
            </a:custDash>
            <a:miter/>
          </a:ln>
        </p:spPr>
        <p:style>
          <a:lnRef idx="0"/>
          <a:fillRef idx="0"/>
          <a:effectRef idx="0"/>
          <a:fontRef idx="minor"/>
        </p:style>
      </p:sp>
      <p:pic>
        <p:nvPicPr>
          <p:cNvPr id="188" name="Shape 181" descr=""/>
          <p:cNvPicPr/>
          <p:nvPr/>
        </p:nvPicPr>
        <p:blipFill>
          <a:blip r:embed="rId2"/>
          <a:srcRect l="1133" t="20577" r="20640" b="68760"/>
          <a:stretch/>
        </p:blipFill>
        <p:spPr>
          <a:xfrm>
            <a:off x="9720" y="-4320"/>
            <a:ext cx="12171960" cy="1222200"/>
          </a:xfrm>
          <a:prstGeom prst="rect">
            <a:avLst/>
          </a:prstGeom>
          <a:ln>
            <a:noFill/>
          </a:ln>
        </p:spPr>
      </p:pic>
      <p:sp>
        <p:nvSpPr>
          <p:cNvPr id="189" name="CustomShape 6"/>
          <p:cNvSpPr/>
          <p:nvPr/>
        </p:nvSpPr>
        <p:spPr>
          <a:xfrm>
            <a:off x="0" y="6602400"/>
            <a:ext cx="12191760" cy="255240"/>
          </a:xfrm>
          <a:prstGeom prst="rect">
            <a:avLst/>
          </a:prstGeom>
          <a:solidFill>
            <a:srgbClr val="a31e34"/>
          </a:solidFill>
          <a:ln>
            <a:noFill/>
          </a:ln>
        </p:spPr>
        <p:style>
          <a:lnRef idx="0"/>
          <a:fillRef idx="0"/>
          <a:effectRef idx="0"/>
          <a:fontRef idx="minor"/>
        </p:style>
      </p:sp>
      <p:pic>
        <p:nvPicPr>
          <p:cNvPr id="190" name="Shape 183" descr=""/>
          <p:cNvPicPr/>
          <p:nvPr/>
        </p:nvPicPr>
        <p:blipFill>
          <a:blip r:embed="rId3"/>
          <a:stretch/>
        </p:blipFill>
        <p:spPr>
          <a:xfrm>
            <a:off x="7063200" y="4114800"/>
            <a:ext cx="3257640" cy="2397960"/>
          </a:xfrm>
          <a:prstGeom prst="rect">
            <a:avLst/>
          </a:prstGeom>
          <a:ln>
            <a:noFill/>
          </a:ln>
        </p:spPr>
      </p:pic>
      <p:sp>
        <p:nvSpPr>
          <p:cNvPr id="191" name="CustomShape 7"/>
          <p:cNvSpPr/>
          <p:nvPr/>
        </p:nvSpPr>
        <p:spPr>
          <a:xfrm>
            <a:off x="6729480" y="2194560"/>
            <a:ext cx="3877560" cy="1845720"/>
          </a:xfrm>
          <a:prstGeom prst="rect">
            <a:avLst/>
          </a:prstGeom>
          <a:noFill/>
          <a:ln w="12600">
            <a:solidFill>
              <a:srgbClr val="5c6f8b"/>
            </a:solidFill>
            <a:miter/>
          </a:ln>
        </p:spPr>
        <p:style>
          <a:lnRef idx="0"/>
          <a:fillRef idx="0"/>
          <a:effectRef idx="0"/>
          <a:fontRef idx="minor"/>
        </p:style>
        <p:txBody>
          <a:bodyPr anchor="ctr"/>
          <a:p>
            <a:pPr algn="ctr">
              <a:lnSpc>
                <a:spcPct val="100000"/>
              </a:lnSpc>
            </a:pPr>
            <a:r>
              <a:rPr b="0" lang="en-US" sz="1600" spc="-1" strike="noStrike">
                <a:solidFill>
                  <a:srgbClr val="000000"/>
                </a:solidFill>
                <a:uFill>
                  <a:solidFill>
                    <a:srgbClr val="ffffff"/>
                  </a:solidFill>
                </a:uFill>
                <a:latin typeface="Avenir"/>
                <a:ea typeface="Avenir"/>
              </a:rPr>
              <a:t>Although the modeling score has increased after adding aggregate transforms, it degraded the performance of building the model. Training time was doubled by adding them.</a:t>
            </a: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74</TotalTime>
  <Application>LibreOffice/5.1.6.2$Linux_X86_64 LibreOffice_project/10m0$Build-2</Application>
  <Words>479</Words>
  <Paragraphs>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2017-12-11T12:10:55Z</dcterms:modified>
  <cp:revision>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